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658" r:id="rId3"/>
    <p:sldId id="621" r:id="rId4"/>
    <p:sldId id="622" r:id="rId5"/>
    <p:sldId id="662" r:id="rId6"/>
    <p:sldId id="657" r:id="rId7"/>
    <p:sldId id="665" r:id="rId8"/>
    <p:sldId id="663" r:id="rId9"/>
    <p:sldId id="664" r:id="rId10"/>
    <p:sldId id="666" r:id="rId11"/>
    <p:sldId id="667" r:id="rId12"/>
  </p:sldIdLst>
  <p:sldSz cx="9144000" cy="6858000" type="screen4x3"/>
  <p:notesSz cx="9939338" cy="680561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b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b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b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b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CC0066"/>
    <a:srgbClr val="FF3300"/>
    <a:srgbClr val="FF0000"/>
    <a:srgbClr val="0000FF"/>
    <a:srgbClr val="800000"/>
    <a:srgbClr val="CC99FF"/>
    <a:srgbClr val="66CCFF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6" autoAdjust="0"/>
    <p:restoredTop sz="94698" autoAdjust="0"/>
  </p:normalViewPr>
  <p:slideViewPr>
    <p:cSldViewPr>
      <p:cViewPr varScale="1">
        <p:scale>
          <a:sx n="83" d="100"/>
          <a:sy n="83" d="100"/>
        </p:scale>
        <p:origin x="-1435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4307629" cy="340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1" rIns="91524" bIns="45761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8533" y="2"/>
            <a:ext cx="4309217" cy="340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1" rIns="91524" bIns="45761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3906"/>
            <a:ext cx="4307629" cy="340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1" rIns="91524" bIns="45761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8533" y="6463906"/>
            <a:ext cx="4309217" cy="340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1" rIns="91524" bIns="45761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7DEE1420-7766-4A1F-B704-6A29B51952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4307629" cy="340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1" rIns="91524" bIns="45761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8533" y="2"/>
            <a:ext cx="4309217" cy="340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1" rIns="91524" bIns="45761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8663" y="509588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458" y="3234339"/>
            <a:ext cx="7952423" cy="306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1" rIns="91524" bIns="457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3906"/>
            <a:ext cx="4307629" cy="340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1" rIns="91524" bIns="45761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8533" y="6463906"/>
            <a:ext cx="4309217" cy="340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1" rIns="91524" bIns="45761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720C6B33-1AF2-4464-9D75-4A692528BED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0C6B33-1AF2-4464-9D75-4A692528BED8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2C6AF-2530-42BF-96B4-89FC58D199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EE05D-E89C-4AB5-AD23-38034B1A8F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403225"/>
            <a:ext cx="2171700" cy="57229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0" y="403225"/>
            <a:ext cx="6362700" cy="57229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7323B-C6F2-4BCC-9F38-EB6BF93A006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26E4B-7808-49BE-91F3-CD691649D5F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7DCF6-08EF-4AEE-AAA1-EDA3BB0A3FA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8917A-D3BC-458B-8BCA-52067582567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C9E58-AB5C-421B-BF09-766CD56243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85E36-4375-4F3A-8AA5-14AE6F86903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FF490-ACDD-48DE-B0C8-98404C0C052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2C9E4-9AF7-4DAF-8E9D-F7E83A8C385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37DED-13AC-4672-83FD-2A67241360F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9DC22-D944-4A38-97BC-AF1BA00215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94E6B-FA46-4838-992B-F9208ACA97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1921F-9E31-4636-BFA0-7338AADB850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403225"/>
            <a:ext cx="2286000" cy="57229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0" y="403225"/>
            <a:ext cx="6705600" cy="57229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D3409-1C3C-4D9E-A4D6-1AAFF71EBC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403225"/>
            <a:ext cx="9144000" cy="108108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18991-AF38-4701-B368-5111BF5C0B6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0" y="403225"/>
            <a:ext cx="9144000" cy="57229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B7E05-1D87-4D91-BB7D-90434EBFEDB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FC80B-53C6-4ABE-879E-7E6181E9624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3B538-0B60-48CF-97A1-710E832DA0A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F55BA-9E2B-468F-B9F3-D8EADFEBC51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CD17E-C93A-4E1E-9C6D-429A0FDDDFE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7AC52-DF09-45D7-8ACF-F96FD4D9050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CBBD4-EEBF-4A92-9A14-721C2D39BF5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84F47-2365-4DC0-BCBA-FFA0F4349C8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5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403225"/>
            <a:ext cx="7740650" cy="649288"/>
          </a:xfrm>
          <a:prstGeom prst="rect">
            <a:avLst/>
          </a:prstGeom>
          <a:gradFill rotWithShape="1">
            <a:gsLst>
              <a:gs pos="0">
                <a:srgbClr val="184776"/>
              </a:gs>
              <a:gs pos="100000">
                <a:srgbClr val="33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3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B8369733-72AE-428B-B753-C1C9EE8A432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1" name="Group 17"/>
          <p:cNvGrpSpPr>
            <a:grpSpLocks/>
          </p:cNvGrpSpPr>
          <p:nvPr userDrawn="1"/>
        </p:nvGrpSpPr>
        <p:grpSpPr bwMode="auto">
          <a:xfrm>
            <a:off x="0" y="5514975"/>
            <a:ext cx="9144000" cy="1328738"/>
            <a:chOff x="0" y="3474"/>
            <a:chExt cx="5760" cy="837"/>
          </a:xfrm>
        </p:grpSpPr>
        <p:sp>
          <p:nvSpPr>
            <p:cNvPr id="233484" name="Rectangle 12"/>
            <p:cNvSpPr>
              <a:spLocks noChangeArrowheads="1"/>
            </p:cNvSpPr>
            <p:nvPr userDrawn="1"/>
          </p:nvSpPr>
          <p:spPr bwMode="auto">
            <a:xfrm>
              <a:off x="0" y="3974"/>
              <a:ext cx="5760" cy="31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0033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pic>
          <p:nvPicPr>
            <p:cNvPr id="1033" name="Picture 10" descr="logo2007_07"/>
            <p:cNvPicPr>
              <a:picLocks noChangeAspect="1" noChangeArrowheads="1"/>
            </p:cNvPicPr>
            <p:nvPr userDrawn="1"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08" y="4022"/>
              <a:ext cx="854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3481" name="Text Box 9"/>
            <p:cNvSpPr txBox="1">
              <a:spLocks noChangeArrowheads="1"/>
            </p:cNvSpPr>
            <p:nvPr userDrawn="1"/>
          </p:nvSpPr>
          <p:spPr bwMode="auto">
            <a:xfrm>
              <a:off x="3447" y="4020"/>
              <a:ext cx="231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zh-TW" altLang="en-US" sz="1400" b="0">
                  <a:solidFill>
                    <a:schemeClr val="bg1"/>
                  </a:solidFill>
                  <a:ea typeface="標楷體" pitchFamily="65" charset="-120"/>
                </a:rPr>
                <a:t>人文素養</a:t>
              </a:r>
              <a:r>
                <a:rPr lang="en-US" altLang="zh-TW" sz="1400" b="0">
                  <a:solidFill>
                    <a:schemeClr val="bg1"/>
                  </a:solidFill>
                  <a:latin typeface="標楷體"/>
                  <a:ea typeface="標楷體" pitchFamily="65" charset="-120"/>
                </a:rPr>
                <a:t>‧</a:t>
              </a:r>
              <a:r>
                <a:rPr lang="zh-TW" altLang="en-US" sz="1400" b="0">
                  <a:solidFill>
                    <a:schemeClr val="bg1"/>
                  </a:solidFill>
                  <a:ea typeface="標楷體" pitchFamily="65" charset="-120"/>
                </a:rPr>
                <a:t>社會關懷</a:t>
              </a:r>
              <a:r>
                <a:rPr lang="en-US" altLang="zh-TW" sz="1400" b="0">
                  <a:solidFill>
                    <a:schemeClr val="bg1"/>
                  </a:solidFill>
                  <a:latin typeface="標楷體"/>
                  <a:ea typeface="標楷體" pitchFamily="65" charset="-120"/>
                </a:rPr>
                <a:t>‧</a:t>
              </a:r>
              <a:r>
                <a:rPr lang="zh-TW" altLang="en-US" sz="1400" b="0">
                  <a:solidFill>
                    <a:schemeClr val="bg1"/>
                  </a:solidFill>
                  <a:ea typeface="標楷體" pitchFamily="65" charset="-120"/>
                </a:rPr>
                <a:t>專業知能</a:t>
              </a:r>
              <a:r>
                <a:rPr lang="en-US" altLang="zh-TW" sz="1400" b="0">
                  <a:solidFill>
                    <a:schemeClr val="bg1"/>
                  </a:solidFill>
                  <a:latin typeface="標楷體"/>
                  <a:ea typeface="標楷體" pitchFamily="65" charset="-120"/>
                </a:rPr>
                <a:t>‧</a:t>
              </a:r>
              <a:r>
                <a:rPr lang="zh-TW" altLang="en-US" sz="1400" b="0">
                  <a:solidFill>
                    <a:schemeClr val="bg1"/>
                  </a:solidFill>
                  <a:ea typeface="標楷體" pitchFamily="65" charset="-120"/>
                </a:rPr>
                <a:t>國際視野</a:t>
              </a:r>
            </a:p>
          </p:txBody>
        </p:sp>
        <p:pic>
          <p:nvPicPr>
            <p:cNvPr id="1035" name="Picture 13" descr="P1020077_大小 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68" y="3628"/>
              <a:ext cx="510" cy="6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6" name="Picture 14" descr="P1020012_大小 "/>
            <p:cNvPicPr>
              <a:picLocks noChangeAspect="1" noChangeArrowheads="1"/>
            </p:cNvPicPr>
            <p:nvPr userDrawn="1"/>
          </p:nvPicPr>
          <p:blipFill>
            <a:blip r:embed="rId15" cstate="print">
              <a:lum bright="40000" contrast="-40000"/>
            </a:blip>
            <a:srcRect/>
            <a:stretch>
              <a:fillRect/>
            </a:stretch>
          </p:blipFill>
          <p:spPr bwMode="auto">
            <a:xfrm>
              <a:off x="476" y="3474"/>
              <a:ext cx="510" cy="6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7" name="Picture 15" descr="P1020735_大小 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911" y="3858"/>
              <a:ext cx="605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8" name="Picture 16" descr="P1010978_大小 "/>
            <p:cNvPicPr>
              <a:picLocks noChangeAspect="1" noChangeArrowheads="1"/>
            </p:cNvPicPr>
            <p:nvPr userDrawn="1"/>
          </p:nvPicPr>
          <p:blipFill>
            <a:blip r:embed="rId17" cstate="print">
              <a:lum bright="40000" contrast="-40000"/>
            </a:blip>
            <a:srcRect/>
            <a:stretch>
              <a:fillRect/>
            </a:stretch>
          </p:blipFill>
          <p:spPr bwMode="auto">
            <a:xfrm>
              <a:off x="1455" y="3657"/>
              <a:ext cx="605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403225"/>
            <a:ext cx="9144000" cy="1081088"/>
          </a:xfrm>
          <a:prstGeom prst="rect">
            <a:avLst/>
          </a:prstGeom>
          <a:gradFill rotWithShape="1">
            <a:gsLst>
              <a:gs pos="0">
                <a:srgbClr val="184776"/>
              </a:gs>
              <a:gs pos="100000">
                <a:srgbClr val="33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8775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775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775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632CEDB8-CBAB-4C29-BBD9-FC3D2A85DC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2055" name="Group 7"/>
          <p:cNvGrpSpPr>
            <a:grpSpLocks/>
          </p:cNvGrpSpPr>
          <p:nvPr userDrawn="1"/>
        </p:nvGrpSpPr>
        <p:grpSpPr bwMode="auto">
          <a:xfrm>
            <a:off x="0" y="5514975"/>
            <a:ext cx="9144000" cy="1328738"/>
            <a:chOff x="0" y="3474"/>
            <a:chExt cx="5760" cy="837"/>
          </a:xfrm>
        </p:grpSpPr>
        <p:sp>
          <p:nvSpPr>
            <p:cNvPr id="877576" name="Rectangle 8"/>
            <p:cNvSpPr>
              <a:spLocks noChangeArrowheads="1"/>
            </p:cNvSpPr>
            <p:nvPr userDrawn="1"/>
          </p:nvSpPr>
          <p:spPr bwMode="auto">
            <a:xfrm>
              <a:off x="0" y="3974"/>
              <a:ext cx="5760" cy="31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0033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pic>
          <p:nvPicPr>
            <p:cNvPr id="2057" name="Picture 9" descr="logo2007_07"/>
            <p:cNvPicPr>
              <a:picLocks noChangeAspect="1" noChangeArrowheads="1"/>
            </p:cNvPicPr>
            <p:nvPr userDrawn="1"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08" y="4022"/>
              <a:ext cx="854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7578" name="Text Box 10"/>
            <p:cNvSpPr txBox="1">
              <a:spLocks noChangeArrowheads="1"/>
            </p:cNvSpPr>
            <p:nvPr userDrawn="1"/>
          </p:nvSpPr>
          <p:spPr bwMode="auto">
            <a:xfrm>
              <a:off x="3447" y="4020"/>
              <a:ext cx="231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zh-TW" altLang="en-US" sz="1400" b="0">
                  <a:solidFill>
                    <a:schemeClr val="bg1"/>
                  </a:solidFill>
                  <a:ea typeface="標楷體" pitchFamily="65" charset="-120"/>
                </a:rPr>
                <a:t>人文素養</a:t>
              </a:r>
              <a:r>
                <a:rPr lang="en-US" altLang="zh-TW" sz="1400" b="0">
                  <a:solidFill>
                    <a:schemeClr val="bg1"/>
                  </a:solidFill>
                  <a:latin typeface="標楷體"/>
                  <a:ea typeface="標楷體" pitchFamily="65" charset="-120"/>
                </a:rPr>
                <a:t>‧</a:t>
              </a:r>
              <a:r>
                <a:rPr lang="zh-TW" altLang="en-US" sz="1400" b="0">
                  <a:solidFill>
                    <a:schemeClr val="bg1"/>
                  </a:solidFill>
                  <a:ea typeface="標楷體" pitchFamily="65" charset="-120"/>
                </a:rPr>
                <a:t>社會關懷</a:t>
              </a:r>
              <a:r>
                <a:rPr lang="en-US" altLang="zh-TW" sz="1400" b="0">
                  <a:solidFill>
                    <a:schemeClr val="bg1"/>
                  </a:solidFill>
                  <a:latin typeface="標楷體"/>
                  <a:ea typeface="標楷體" pitchFamily="65" charset="-120"/>
                </a:rPr>
                <a:t>‧</a:t>
              </a:r>
              <a:r>
                <a:rPr lang="zh-TW" altLang="en-US" sz="1400" b="0">
                  <a:solidFill>
                    <a:schemeClr val="bg1"/>
                  </a:solidFill>
                  <a:ea typeface="標楷體" pitchFamily="65" charset="-120"/>
                </a:rPr>
                <a:t>專業知能</a:t>
              </a:r>
              <a:r>
                <a:rPr lang="en-US" altLang="zh-TW" sz="1400" b="0">
                  <a:solidFill>
                    <a:schemeClr val="bg1"/>
                  </a:solidFill>
                  <a:latin typeface="標楷體"/>
                  <a:ea typeface="標楷體" pitchFamily="65" charset="-120"/>
                </a:rPr>
                <a:t>‧</a:t>
              </a:r>
              <a:r>
                <a:rPr lang="zh-TW" altLang="en-US" sz="1400" b="0">
                  <a:solidFill>
                    <a:schemeClr val="bg1"/>
                  </a:solidFill>
                  <a:ea typeface="標楷體" pitchFamily="65" charset="-120"/>
                </a:rPr>
                <a:t>國際視野</a:t>
              </a:r>
            </a:p>
          </p:txBody>
        </p:sp>
        <p:pic>
          <p:nvPicPr>
            <p:cNvPr id="2059" name="Picture 11" descr="P1020077_大小 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68" y="3628"/>
              <a:ext cx="510" cy="6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12" descr="P1020012_大小 "/>
            <p:cNvPicPr>
              <a:picLocks noChangeAspect="1" noChangeArrowheads="1"/>
            </p:cNvPicPr>
            <p:nvPr userDrawn="1"/>
          </p:nvPicPr>
          <p:blipFill>
            <a:blip r:embed="rId17" cstate="print">
              <a:lum bright="40000" contrast="-40000"/>
            </a:blip>
            <a:srcRect/>
            <a:stretch>
              <a:fillRect/>
            </a:stretch>
          </p:blipFill>
          <p:spPr bwMode="auto">
            <a:xfrm>
              <a:off x="476" y="3474"/>
              <a:ext cx="510" cy="6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1" name="Picture 13" descr="P1020735_大小 "/>
            <p:cNvPicPr>
              <a:picLocks noChangeAspect="1" noChangeArrowheads="1"/>
            </p:cNvPicPr>
            <p:nvPr userDrawn="1"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911" y="3858"/>
              <a:ext cx="605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2" name="Picture 14" descr="P1010978_大小 "/>
            <p:cNvPicPr>
              <a:picLocks noChangeAspect="1" noChangeArrowheads="1"/>
            </p:cNvPicPr>
            <p:nvPr userDrawn="1"/>
          </p:nvPicPr>
          <p:blipFill>
            <a:blip r:embed="rId19" cstate="print">
              <a:lum bright="40000" contrast="-40000"/>
            </a:blip>
            <a:srcRect/>
            <a:stretch>
              <a:fillRect/>
            </a:stretch>
          </p:blipFill>
          <p:spPr bwMode="auto">
            <a:xfrm>
              <a:off x="1455" y="3657"/>
              <a:ext cx="605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8" r:id="rId1"/>
    <p:sldLayoutId id="2147484129" r:id="rId2"/>
    <p:sldLayoutId id="2147484130" r:id="rId3"/>
    <p:sldLayoutId id="2147484131" r:id="rId4"/>
    <p:sldLayoutId id="2147484132" r:id="rId5"/>
    <p:sldLayoutId id="2147484133" r:id="rId6"/>
    <p:sldLayoutId id="2147484134" r:id="rId7"/>
    <p:sldLayoutId id="2147484135" r:id="rId8"/>
    <p:sldLayoutId id="2147484136" r:id="rId9"/>
    <p:sldLayoutId id="2147484137" r:id="rId10"/>
    <p:sldLayoutId id="2147484138" r:id="rId11"/>
    <p:sldLayoutId id="2147484139" r:id="rId12"/>
    <p:sldLayoutId id="2147484140" r:id="rId13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invoice.nat.gov.tw/APMEMBERVAN/Main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壹、</a:t>
            </a:r>
            <a:r>
              <a:rPr lang="zh-TW" altLang="en-US" sz="4000" b="1" u="sng" dirty="0" smtClean="0">
                <a:latin typeface="標楷體" pitchFamily="65" charset="-120"/>
              </a:rPr>
              <a:t>經費管控設</a:t>
            </a:r>
            <a:r>
              <a:rPr lang="zh-TW" altLang="en-US" sz="4000" b="1" u="sng" dirty="0" smtClean="0">
                <a:latin typeface="標楷體" pitchFamily="65" charset="-120"/>
              </a:rPr>
              <a:t>帳及動支、報支說明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endParaRPr lang="en-US" altLang="zh-TW" dirty="0" smtClean="0">
              <a:latin typeface="+mj-ea"/>
              <a:ea typeface="+mj-ea"/>
            </a:endParaRPr>
          </a:p>
          <a:p>
            <a:pPr marL="514350" indent="-514350">
              <a:buFont typeface="+mj-ea"/>
              <a:buAutoNum type="ea1ChtPeriod"/>
            </a:pPr>
            <a:r>
              <a:rPr lang="zh-TW" altLang="en-US" dirty="0" smtClean="0">
                <a:latin typeface="+mj-ea"/>
                <a:ea typeface="+mj-ea"/>
              </a:rPr>
              <a:t>計畫代碼及經費用途</a:t>
            </a:r>
            <a:endParaRPr lang="en-US" altLang="zh-TW" dirty="0" smtClean="0">
              <a:latin typeface="+mj-ea"/>
              <a:ea typeface="+mj-ea"/>
            </a:endParaRPr>
          </a:p>
          <a:p>
            <a:pPr marL="514350" indent="-514350">
              <a:buFont typeface="+mj-ea"/>
              <a:buAutoNum type="ea1ChtPeriod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經費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動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支注意事項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Font typeface="+mj-ea"/>
              <a:buAutoNum type="ea1ChtPeriod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電子發票報支注意事項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Font typeface="+mj-ea"/>
              <a:buAutoNum type="ea1ChtPeriod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因公傷殘死亡慰問金報支注意事項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Font typeface="+mj-ea"/>
              <a:buAutoNum type="ea1ChtPeriod"/>
            </a:pP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7DCF6-08EF-4AEE-AAA1-EDA3BB0A3FAA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/>
              <a:t>四、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因公傷殘死亡慰問金報支注意事項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zh-TW" altLang="en-US" sz="2400" dirty="0" smtClean="0">
                <a:latin typeface="+mj-ea"/>
                <a:ea typeface="+mj-ea"/>
              </a:rPr>
              <a:t>已有因公傷殘死亡慰問金申請，學校不得再為其人員投保額外保險，但下列情形可例外投保額外保險：</a:t>
            </a:r>
          </a:p>
          <a:p>
            <a:pPr lvl="2"/>
            <a:r>
              <a:rPr lang="zh-TW" altLang="en-US" sz="2000" dirty="0" smtClean="0">
                <a:latin typeface="+mj-ea"/>
                <a:ea typeface="+mj-ea"/>
              </a:rPr>
              <a:t>依法律或法規命令規定得以辦理保險者。</a:t>
            </a:r>
            <a:endParaRPr lang="en-US" altLang="zh-TW" sz="2000" dirty="0" smtClean="0">
              <a:latin typeface="+mj-ea"/>
              <a:ea typeface="+mj-ea"/>
            </a:endParaRPr>
          </a:p>
          <a:p>
            <a:pPr lvl="2"/>
            <a:r>
              <a:rPr lang="zh-TW" altLang="en-US" sz="2000" dirty="0" smtClean="0">
                <a:latin typeface="+mj-ea"/>
                <a:ea typeface="+mj-ea"/>
              </a:rPr>
              <a:t>執行特殊職務期間得經行政院同意辦理保險者。</a:t>
            </a:r>
            <a:endParaRPr lang="en-US" altLang="zh-TW" sz="2000" dirty="0" smtClean="0">
              <a:latin typeface="+mj-ea"/>
              <a:ea typeface="+mj-ea"/>
            </a:endParaRPr>
          </a:p>
          <a:p>
            <a:pPr lvl="2"/>
            <a:r>
              <a:rPr lang="zh-TW" altLang="en-US" sz="2000" dirty="0" smtClean="0">
                <a:latin typeface="+mj-ea"/>
                <a:ea typeface="+mj-ea"/>
              </a:rPr>
              <a:t>因公赴國外出差人員得免經核准，由服務機關學校逕依有關規定辦理保險者。</a:t>
            </a:r>
            <a:endParaRPr lang="en-US" altLang="zh-TW" sz="2000" dirty="0" smtClean="0">
              <a:latin typeface="+mj-ea"/>
              <a:ea typeface="+mj-ea"/>
            </a:endParaRPr>
          </a:p>
          <a:p>
            <a:pPr lvl="2"/>
            <a:r>
              <a:rPr lang="zh-TW" altLang="en-US" sz="2000" dirty="0" smtClean="0">
                <a:latin typeface="+mj-ea"/>
                <a:ea typeface="+mj-ea"/>
              </a:rPr>
              <a:t>辦理文康旅遊活動得為參加人員投保旅遊平安保險者</a:t>
            </a:r>
            <a:r>
              <a:rPr lang="zh-TW" altLang="en-US" sz="2000" dirty="0" smtClean="0"/>
              <a:t>。</a:t>
            </a:r>
            <a:endParaRPr lang="zh-TW" altLang="en-US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7DCF6-08EF-4AEE-AAA1-EDA3BB0A3FAA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投影片編號版面配置區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DD90354-1DBB-4A22-B5F0-38162D3DBE52}" type="slidenum">
              <a:rPr lang="en-US" altLang="zh-TW" sz="1400" b="0"/>
              <a:pPr algn="r"/>
              <a:t>2</a:t>
            </a:fld>
            <a:endParaRPr lang="en-US" altLang="zh-TW" sz="1400" b="0"/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664"/>
            <a:ext cx="9144000" cy="1081088"/>
          </a:xfrm>
        </p:spPr>
        <p:txBody>
          <a:bodyPr/>
          <a:lstStyle/>
          <a:p>
            <a:pPr marL="514350" indent="-514350"/>
            <a:r>
              <a:rPr lang="zh-TW" altLang="en-US" sz="4000" dirty="0" smtClean="0">
                <a:latin typeface="+mj-ea"/>
              </a:rPr>
              <a:t>一、計畫代碼及經費用途</a:t>
            </a:r>
            <a:endParaRPr lang="en-US" altLang="zh-TW" sz="4000" dirty="0" smtClean="0">
              <a:latin typeface="+mj-ea"/>
            </a:endParaRPr>
          </a:p>
        </p:txBody>
      </p:sp>
      <p:sp>
        <p:nvSpPr>
          <p:cNvPr id="93188" name="Rectangle 3"/>
          <p:cNvSpPr>
            <a:spLocks noChangeArrowheads="1"/>
          </p:cNvSpPr>
          <p:nvPr/>
        </p:nvSpPr>
        <p:spPr bwMode="auto">
          <a:xfrm>
            <a:off x="0" y="3535432"/>
            <a:ext cx="86058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zh-TW" altLang="en-US" sz="2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/>
            <a:endParaRPr lang="en-US" altLang="zh-TW" sz="2000" b="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11" name="內容版面配置區 1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2712"/>
                <a:gridCol w="3168352"/>
                <a:gridCol w="1738536"/>
              </a:tblGrid>
              <a:tr h="275742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計畫</a:t>
                      </a:r>
                      <a:r>
                        <a:rPr lang="zh-TW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類別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計畫編碼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範例</a:t>
                      </a:r>
                      <a:endParaRPr lang="zh-TW" altLang="en-US" dirty="0"/>
                    </a:p>
                  </a:txBody>
                  <a:tcPr/>
                </a:tc>
              </a:tr>
              <a:tr h="1102968">
                <a:tc>
                  <a:txBody>
                    <a:bodyPr/>
                    <a:lstStyle/>
                    <a:p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A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：建教合作計畫（預算外）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產學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合作計畫：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A</a:t>
                      </a:r>
                      <a:endParaRPr lang="zh-TW" altLang="zh-TW" sz="1800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教育部</a:t>
                      </a:r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委辦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計畫：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M</a:t>
                      </a:r>
                      <a:endParaRPr lang="zh-TW" altLang="zh-TW" sz="1800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經濟部</a:t>
                      </a:r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委辦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計畫：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E</a:t>
                      </a:r>
                      <a:endParaRPr lang="zh-TW" altLang="zh-TW" sz="1800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結餘款計畫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: U</a:t>
                      </a:r>
                      <a:endParaRPr lang="zh-TW" altLang="zh-TW" sz="1800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其他</a:t>
                      </a:r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及</a:t>
                      </a:r>
                      <a:r>
                        <a:rPr lang="zh-TW" altLang="en-US" sz="1800" kern="12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統籌款</a:t>
                      </a:r>
                      <a:r>
                        <a:rPr lang="zh-TW" altLang="zh-TW" sz="1800" kern="12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計畫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：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O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u="none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A</a:t>
                      </a:r>
                      <a:r>
                        <a:rPr lang="en-US" altLang="zh-TW" sz="1800" kern="1200" spc="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02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901001N</a:t>
                      </a:r>
                      <a:endParaRPr lang="zh-TW" altLang="zh-TW" sz="1800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M02901001</a:t>
                      </a:r>
                      <a:endParaRPr lang="zh-TW" altLang="zh-TW" sz="1800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E02901001</a:t>
                      </a:r>
                      <a:endParaRPr lang="zh-TW" altLang="zh-TW" sz="1800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U02901001N</a:t>
                      </a:r>
                      <a:endParaRPr lang="zh-TW" altLang="zh-TW" sz="1800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O02901001N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275742"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B</a:t>
                      </a:r>
                      <a:r>
                        <a:rPr lang="zh-TW" sz="18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：科</a:t>
                      </a:r>
                      <a:r>
                        <a:rPr lang="zh-TW" altLang="en-US" sz="18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技部</a:t>
                      </a:r>
                      <a:r>
                        <a:rPr lang="zh-TW" sz="18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計畫</a:t>
                      </a:r>
                      <a:r>
                        <a:rPr lang="en-US" altLang="zh-TW" sz="18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(</a:t>
                      </a:r>
                      <a:r>
                        <a:rPr lang="zh-TW" altLang="en-US" sz="18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預算內、外</a:t>
                      </a:r>
                      <a:r>
                        <a:rPr lang="en-US" altLang="zh-TW" sz="18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)</a:t>
                      </a:r>
                      <a:endParaRPr lang="zh-TW" sz="18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科技部補助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計畫：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B</a:t>
                      </a:r>
                    </a:p>
                    <a:p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科技部結餘款計畫：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U</a:t>
                      </a:r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 </a:t>
                      </a:r>
                      <a:endParaRPr lang="en-US" altLang="zh-TW" sz="1800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統籌款計畫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:O</a:t>
                      </a:r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  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B02901001</a:t>
                      </a:r>
                    </a:p>
                    <a:p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U02901001N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O02901001N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275742">
                <a:tc>
                  <a:txBody>
                    <a:bodyPr/>
                    <a:lstStyle/>
                    <a:p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C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：代收代付</a:t>
                      </a:r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及營建工程計畫</a:t>
                      </a:r>
                      <a:endParaRPr lang="en-US" altLang="zh-TW" sz="1800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  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(</a:t>
                      </a:r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預算內、外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)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代收代付計畫：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C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C02901001N</a:t>
                      </a:r>
                    </a:p>
                    <a:p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689355">
                <a:tc>
                  <a:txBody>
                    <a:bodyPr/>
                    <a:lstStyle/>
                    <a:p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D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：其他預算外計畫 （預算外）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捐贈計畫：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G</a:t>
                      </a:r>
                      <a:endParaRPr lang="zh-TW" altLang="zh-TW" sz="1800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r>
                        <a:rPr lang="zh-TW" altLang="zh-TW" sz="1800" kern="12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場</a:t>
                      </a:r>
                      <a:r>
                        <a:rPr lang="zh-TW" altLang="en-US" sz="1800" kern="12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地、設備使用收入</a:t>
                      </a:r>
                      <a:r>
                        <a:rPr lang="zh-TW" altLang="zh-TW" sz="1800" kern="12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計畫：</a:t>
                      </a:r>
                      <a:r>
                        <a:rPr lang="en-US" altLang="zh-TW" sz="1800" kern="12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F</a:t>
                      </a:r>
                      <a:endParaRPr lang="zh-TW" altLang="zh-TW" sz="1800" kern="1200" dirty="0" smtClean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2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+mn-cs"/>
                        </a:rPr>
                        <a:t>招生收入：</a:t>
                      </a:r>
                      <a:r>
                        <a:rPr lang="en-US" altLang="zh-TW" sz="1800" kern="12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+mn-cs"/>
                        </a:rPr>
                        <a:t>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+mj-ea"/>
                          <a:ea typeface="+mj-ea"/>
                        </a:rPr>
                        <a:t>其他計畫：</a:t>
                      </a:r>
                      <a:r>
                        <a:rPr lang="en-US" altLang="zh-TW" sz="1800" dirty="0" smtClean="0">
                          <a:latin typeface="+mj-ea"/>
                          <a:ea typeface="+mj-ea"/>
                        </a:rPr>
                        <a:t>R</a:t>
                      </a:r>
                      <a:endParaRPr lang="zh-TW" altLang="en-US" sz="18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G02901001N</a:t>
                      </a:r>
                      <a:endParaRPr lang="zh-TW" altLang="zh-TW" sz="1800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F02901001N</a:t>
                      </a:r>
                      <a:endParaRPr lang="zh-TW" altLang="zh-TW" sz="1800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2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+mn-cs"/>
                        </a:rPr>
                        <a:t>S02901001N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2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+mn-cs"/>
                        </a:rPr>
                        <a:t>R02935001N</a:t>
                      </a:r>
                      <a:endParaRPr lang="zh-TW" altLang="en-US" sz="18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直線圖說文字 1 5"/>
          <p:cNvSpPr/>
          <p:nvPr/>
        </p:nvSpPr>
        <p:spPr bwMode="auto">
          <a:xfrm>
            <a:off x="7143768" y="285728"/>
            <a:ext cx="1785918" cy="1112714"/>
          </a:xfrm>
          <a:prstGeom prst="borderCallout1">
            <a:avLst>
              <a:gd name="adj1" fmla="val 18750"/>
              <a:gd name="adj2" fmla="val -8333"/>
              <a:gd name="adj3" fmla="val 158464"/>
              <a:gd name="adj4" fmla="val -2010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solidFill>
                  <a:schemeClr val="dk1"/>
                </a:solidFill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dirty="0" smtClean="0">
                <a:solidFill>
                  <a:schemeClr val="dk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chemeClr val="dk1"/>
                </a:solidFill>
                <a:latin typeface="標楷體" pitchFamily="65" charset="-120"/>
                <a:ea typeface="標楷體" pitchFamily="65" charset="-120"/>
              </a:rPr>
              <a:t>02</a:t>
            </a:r>
            <a:r>
              <a:rPr lang="zh-TW" altLang="en-US" dirty="0" smtClean="0">
                <a:solidFill>
                  <a:schemeClr val="dk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chemeClr val="dk1"/>
                </a:solidFill>
                <a:latin typeface="標楷體" pitchFamily="65" charset="-120"/>
                <a:ea typeface="標楷體" pitchFamily="65" charset="-120"/>
              </a:rPr>
              <a:t>901</a:t>
            </a:r>
            <a:r>
              <a:rPr lang="zh-TW" altLang="en-US" dirty="0" smtClean="0">
                <a:solidFill>
                  <a:schemeClr val="dk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chemeClr val="dk1"/>
                </a:solidFill>
                <a:latin typeface="標楷體" pitchFamily="65" charset="-120"/>
                <a:ea typeface="標楷體" pitchFamily="65" charset="-120"/>
              </a:rPr>
              <a:t>001</a:t>
            </a:r>
            <a:r>
              <a:rPr lang="zh-TW" altLang="en-US" dirty="0" smtClean="0">
                <a:solidFill>
                  <a:schemeClr val="dk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chemeClr val="dk1"/>
                </a:solidFill>
                <a:latin typeface="標楷體" pitchFamily="65" charset="-120"/>
                <a:ea typeface="標楷體" pitchFamily="65" charset="-120"/>
              </a:rPr>
              <a:t>N</a:t>
            </a:r>
          </a:p>
          <a:p>
            <a:r>
              <a:rPr lang="zh-TW" altLang="en-US" dirty="0" smtClean="0">
                <a:solidFill>
                  <a:schemeClr val="dk1"/>
                </a:solidFill>
                <a:latin typeface="標楷體" pitchFamily="65" charset="-120"/>
                <a:ea typeface="標楷體" pitchFamily="65" charset="-120"/>
              </a:rPr>
              <a:t>計畫編碼</a:t>
            </a:r>
            <a:r>
              <a:rPr lang="en-US" altLang="zh-TW" dirty="0" smtClean="0">
                <a:solidFill>
                  <a:schemeClr val="dk1"/>
                </a:solidFill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dirty="0" smtClean="0">
                <a:solidFill>
                  <a:schemeClr val="dk1"/>
                </a:solidFill>
                <a:latin typeface="標楷體" pitchFamily="65" charset="-120"/>
                <a:ea typeface="標楷體" pitchFamily="65" charset="-120"/>
              </a:rPr>
              <a:t>年度</a:t>
            </a:r>
            <a:r>
              <a:rPr lang="en-US" altLang="zh-TW" dirty="0" smtClean="0">
                <a:solidFill>
                  <a:schemeClr val="dk1"/>
                </a:solidFill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dirty="0" smtClean="0">
                <a:solidFill>
                  <a:schemeClr val="dk1"/>
                </a:solidFill>
                <a:latin typeface="標楷體" pitchFamily="65" charset="-120"/>
                <a:ea typeface="標楷體" pitchFamily="65" charset="-120"/>
              </a:rPr>
              <a:t>系所代碼</a:t>
            </a:r>
            <a:r>
              <a:rPr lang="en-US" altLang="zh-TW" dirty="0" smtClean="0">
                <a:solidFill>
                  <a:schemeClr val="dk1"/>
                </a:solidFill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dirty="0" smtClean="0">
                <a:solidFill>
                  <a:schemeClr val="dk1"/>
                </a:solidFill>
                <a:latin typeface="標楷體" pitchFamily="65" charset="-120"/>
                <a:ea typeface="標楷體" pitchFamily="65" charset="-120"/>
              </a:rPr>
              <a:t>計畫順序</a:t>
            </a:r>
            <a:r>
              <a:rPr lang="en-US" altLang="zh-TW" dirty="0" smtClean="0">
                <a:solidFill>
                  <a:schemeClr val="dk1"/>
                </a:solidFill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dirty="0" smtClean="0">
                <a:solidFill>
                  <a:schemeClr val="dk1"/>
                </a:solidFill>
                <a:latin typeface="標楷體" pitchFamily="65" charset="-120"/>
                <a:ea typeface="標楷體" pitchFamily="65" charset="-120"/>
              </a:rPr>
              <a:t>是否另存</a:t>
            </a:r>
            <a:endParaRPr lang="zh-TW" altLang="zh-TW" dirty="0" smtClean="0">
              <a:solidFill>
                <a:schemeClr val="dk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投影片編號版面配置區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DD90354-1DBB-4A22-B5F0-38162D3DBE52}" type="slidenum">
              <a:rPr lang="en-US" altLang="zh-TW" sz="1400" b="0"/>
              <a:pPr algn="r"/>
              <a:t>3</a:t>
            </a:fld>
            <a:endParaRPr lang="en-US" altLang="zh-TW" sz="1400" b="0"/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000" dirty="0" smtClean="0">
                <a:latin typeface="+mj-ea"/>
              </a:rPr>
              <a:t>一、計畫代碼及經費用途</a:t>
            </a:r>
            <a:endParaRPr lang="zh-TW" altLang="en-US" sz="4000" b="1" u="sng" dirty="0" smtClean="0">
              <a:latin typeface="標楷體" pitchFamily="65" charset="-120"/>
            </a:endParaRPr>
          </a:p>
        </p:txBody>
      </p:sp>
      <p:sp>
        <p:nvSpPr>
          <p:cNvPr id="93188" name="Rectangle 3"/>
          <p:cNvSpPr>
            <a:spLocks noChangeArrowheads="1"/>
          </p:cNvSpPr>
          <p:nvPr/>
        </p:nvSpPr>
        <p:spPr bwMode="auto">
          <a:xfrm>
            <a:off x="0" y="3535432"/>
            <a:ext cx="86058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zh-TW" altLang="en-US" sz="2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/>
            <a:endParaRPr lang="en-US" altLang="zh-TW" sz="2000" b="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11" name="內容版面配置區 10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3687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6688"/>
                <a:gridCol w="3240360"/>
                <a:gridCol w="1882552"/>
              </a:tblGrid>
              <a:tr h="470830">
                <a:tc>
                  <a:txBody>
                    <a:bodyPr/>
                    <a:lstStyle/>
                    <a:p>
                      <a:r>
                        <a:rPr lang="zh-TW" altLang="zh-TW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計畫</a:t>
                      </a:r>
                      <a:r>
                        <a:rPr lang="zh-TW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類別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計畫編碼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範例</a:t>
                      </a:r>
                      <a:endParaRPr lang="zh-TW" altLang="en-US" dirty="0"/>
                    </a:p>
                  </a:txBody>
                  <a:tcPr/>
                </a:tc>
              </a:tr>
              <a:tr h="1049493">
                <a:tc>
                  <a:txBody>
                    <a:bodyPr/>
                    <a:lstStyle/>
                    <a:p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E</a:t>
                      </a: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：推廣教育計畫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預算外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endParaRPr lang="zh-TW" altLang="en-US" sz="20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推廣教育計畫</a:t>
                      </a: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：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P</a:t>
                      </a:r>
                    </a:p>
                    <a:p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結餘款計畫：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U</a:t>
                      </a:r>
                    </a:p>
                    <a:p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統籌款計畫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:O</a:t>
                      </a:r>
                      <a:endParaRPr lang="zh-TW" altLang="en-US" sz="20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P02901001N</a:t>
                      </a:r>
                    </a:p>
                    <a:p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U02901001N</a:t>
                      </a:r>
                    </a:p>
                    <a:p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O02901001N</a:t>
                      </a:r>
                      <a:endParaRPr lang="zh-TW" altLang="en-US" sz="20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1532612">
                <a:tc>
                  <a:txBody>
                    <a:bodyPr/>
                    <a:lstStyle/>
                    <a:p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F</a:t>
                      </a: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：其他預算內計畫（預算</a:t>
                      </a:r>
                      <a:endParaRPr lang="en-US" altLang="zh-TW" sz="2000" kern="1200" dirty="0" smtClean="0">
                        <a:solidFill>
                          <a:schemeClr val="dk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　 </a:t>
                      </a: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內）</a:t>
                      </a:r>
                      <a:endParaRPr lang="zh-TW" altLang="en-US" sz="20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教育部</a:t>
                      </a:r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補助</a:t>
                      </a: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計畫：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M</a:t>
                      </a:r>
                      <a:endParaRPr lang="zh-TW" altLang="zh-TW" sz="2000" kern="1200" dirty="0" smtClean="0">
                        <a:solidFill>
                          <a:schemeClr val="dk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勞委會</a:t>
                      </a:r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補助</a:t>
                      </a: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計畫：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L</a:t>
                      </a:r>
                      <a:endParaRPr lang="zh-TW" altLang="zh-TW" sz="2000" kern="1200" dirty="0" smtClean="0">
                        <a:solidFill>
                          <a:schemeClr val="dk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青輔會</a:t>
                      </a:r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補助</a:t>
                      </a: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計畫：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Y</a:t>
                      </a:r>
                      <a:endParaRPr lang="zh-TW" altLang="zh-TW" sz="2000" kern="1200" dirty="0" smtClean="0">
                        <a:solidFill>
                          <a:schemeClr val="dk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其他</a:t>
                      </a:r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政府機關補助</a:t>
                      </a: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計畫：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R</a:t>
                      </a:r>
                      <a:endParaRPr lang="zh-TW" altLang="en-US" sz="20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M02901501</a:t>
                      </a:r>
                      <a:endParaRPr lang="zh-TW" altLang="zh-TW" sz="2000" kern="1200" dirty="0" smtClean="0">
                        <a:solidFill>
                          <a:schemeClr val="dk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L02901001</a:t>
                      </a:r>
                      <a:endParaRPr lang="zh-TW" altLang="zh-TW" sz="2000" kern="1200" dirty="0" smtClean="0">
                        <a:solidFill>
                          <a:schemeClr val="dk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Y02901001</a:t>
                      </a:r>
                      <a:endParaRPr lang="zh-TW" altLang="zh-TW" sz="2000" kern="1200" dirty="0" smtClean="0">
                        <a:solidFill>
                          <a:schemeClr val="dk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R02901001N</a:t>
                      </a:r>
                      <a:endParaRPr lang="zh-TW" altLang="en-US" sz="20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470830"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G:</a:t>
                      </a: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卓越計畫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含計畫校配</a:t>
                      </a:r>
                      <a:endParaRPr lang="en-US" altLang="zh-TW" sz="2000" kern="1200" dirty="0" smtClean="0">
                        <a:solidFill>
                          <a:schemeClr val="dk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  合款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endParaRPr lang="zh-TW" sz="2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卓越計畫：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G</a:t>
                      </a:r>
                      <a:endParaRPr lang="zh-TW" altLang="en-US" sz="20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G02016501</a:t>
                      </a:r>
                      <a:endParaRPr lang="zh-TW" altLang="en-US" sz="20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611560" y="5445224"/>
            <a:ext cx="771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dirty="0" smtClean="0">
                <a:solidFill>
                  <a:srgbClr val="FF0000"/>
                </a:solidFill>
                <a:latin typeface="+mj-ea"/>
                <a:ea typeface="+mj-ea"/>
              </a:rPr>
              <a:t>招生收入</a:t>
            </a:r>
            <a:r>
              <a:rPr lang="zh-TW" altLang="en-US" dirty="0" smtClean="0">
                <a:solidFill>
                  <a:srgbClr val="FF0000"/>
                </a:solidFill>
                <a:latin typeface="+mj-ea"/>
                <a:ea typeface="+mj-ea"/>
              </a:rPr>
              <a:t>及</a:t>
            </a:r>
            <a:r>
              <a:rPr lang="zh-TW" altLang="zh-TW" dirty="0" smtClean="0">
                <a:solidFill>
                  <a:srgbClr val="FF0000"/>
                </a:solidFill>
                <a:latin typeface="+mj-ea"/>
                <a:ea typeface="+mj-ea"/>
              </a:rPr>
              <a:t>專班計畫</a:t>
            </a:r>
            <a:r>
              <a:rPr lang="zh-TW" altLang="en-US" dirty="0" smtClean="0">
                <a:solidFill>
                  <a:srgbClr val="FF0000"/>
                </a:solidFill>
                <a:latin typeface="+mj-ea"/>
                <a:ea typeface="+mj-ea"/>
              </a:rPr>
              <a:t>原列</a:t>
            </a:r>
            <a:r>
              <a:rPr lang="en-US" altLang="zh-TW" dirty="0" smtClean="0">
                <a:solidFill>
                  <a:srgbClr val="FF0000"/>
                </a:solidFill>
                <a:latin typeface="+mj-ea"/>
                <a:ea typeface="+mj-ea"/>
              </a:rPr>
              <a:t>F</a:t>
            </a:r>
            <a:r>
              <a:rPr lang="zh-TW" altLang="en-US" dirty="0" smtClean="0">
                <a:solidFill>
                  <a:srgbClr val="FF0000"/>
                </a:solidFill>
                <a:latin typeface="+mj-ea"/>
                <a:ea typeface="+mj-ea"/>
              </a:rPr>
              <a:t>類計畫</a:t>
            </a:r>
            <a:r>
              <a:rPr lang="en-US" altLang="zh-TW" dirty="0" smtClean="0">
                <a:solidFill>
                  <a:srgbClr val="FF0000"/>
                </a:solidFill>
                <a:latin typeface="+mj-ea"/>
                <a:ea typeface="+mj-ea"/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  <a:latin typeface="+mj-ea"/>
                <a:ea typeface="+mj-ea"/>
              </a:rPr>
              <a:t>預算內</a:t>
            </a:r>
            <a:r>
              <a:rPr lang="en-US" altLang="zh-TW" dirty="0" smtClean="0">
                <a:solidFill>
                  <a:srgbClr val="FF0000"/>
                </a:solidFill>
                <a:latin typeface="+mj-ea"/>
                <a:ea typeface="+mj-ea"/>
              </a:rPr>
              <a:t>)</a:t>
            </a:r>
            <a:r>
              <a:rPr lang="zh-TW" altLang="en-US" dirty="0" smtClean="0">
                <a:solidFill>
                  <a:srgbClr val="FF0000"/>
                </a:solidFill>
                <a:latin typeface="+mj-ea"/>
                <a:ea typeface="+mj-ea"/>
              </a:rPr>
              <a:t>，配合管監辦法修訂自</a:t>
            </a:r>
            <a:r>
              <a:rPr lang="en-US" altLang="zh-TW" dirty="0" smtClean="0">
                <a:solidFill>
                  <a:srgbClr val="FF0000"/>
                </a:solidFill>
                <a:latin typeface="+mj-ea"/>
                <a:ea typeface="+mj-ea"/>
              </a:rPr>
              <a:t>105</a:t>
            </a:r>
            <a:r>
              <a:rPr lang="zh-TW" altLang="en-US" dirty="0" smtClean="0">
                <a:solidFill>
                  <a:srgbClr val="FF0000"/>
                </a:solidFill>
                <a:latin typeface="+mj-ea"/>
                <a:ea typeface="+mj-ea"/>
              </a:rPr>
              <a:t>年度起分別移列至</a:t>
            </a:r>
            <a:r>
              <a:rPr lang="en-US" altLang="zh-TW" dirty="0" smtClean="0">
                <a:solidFill>
                  <a:srgbClr val="FF0000"/>
                </a:solidFill>
                <a:latin typeface="+mj-ea"/>
                <a:ea typeface="+mj-ea"/>
              </a:rPr>
              <a:t>D</a:t>
            </a:r>
            <a:r>
              <a:rPr lang="zh-TW" altLang="en-US" dirty="0" smtClean="0">
                <a:solidFill>
                  <a:srgbClr val="FF0000"/>
                </a:solidFill>
                <a:latin typeface="+mj-ea"/>
                <a:ea typeface="+mj-ea"/>
              </a:rPr>
              <a:t>及</a:t>
            </a:r>
            <a:r>
              <a:rPr lang="en-US" altLang="zh-TW" dirty="0" smtClean="0">
                <a:solidFill>
                  <a:srgbClr val="FF0000"/>
                </a:solidFill>
                <a:latin typeface="+mj-ea"/>
                <a:ea typeface="+mj-ea"/>
              </a:rPr>
              <a:t>I</a:t>
            </a:r>
            <a:r>
              <a:rPr lang="zh-TW" altLang="en-US" dirty="0" smtClean="0">
                <a:solidFill>
                  <a:srgbClr val="FF0000"/>
                </a:solidFill>
                <a:latin typeface="+mj-ea"/>
                <a:ea typeface="+mj-ea"/>
              </a:rPr>
              <a:t>類計畫</a:t>
            </a:r>
            <a:r>
              <a:rPr lang="en-US" altLang="zh-TW" dirty="0" smtClean="0">
                <a:solidFill>
                  <a:srgbClr val="FF0000"/>
                </a:solidFill>
                <a:latin typeface="+mj-ea"/>
                <a:ea typeface="+mj-ea"/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  <a:latin typeface="+mj-ea"/>
                <a:ea typeface="+mj-ea"/>
              </a:rPr>
              <a:t>預算外</a:t>
            </a:r>
            <a:r>
              <a:rPr lang="en-US" altLang="zh-TW" dirty="0" smtClean="0">
                <a:solidFill>
                  <a:srgbClr val="FF0000"/>
                </a:solidFill>
                <a:latin typeface="+mj-ea"/>
                <a:ea typeface="+mj-ea"/>
              </a:rPr>
              <a:t>)</a:t>
            </a:r>
            <a:endParaRPr lang="zh-TW" altLang="en-US" dirty="0">
              <a:latin typeface="+mj-ea"/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>
                <a:latin typeface="+mj-ea"/>
              </a:rPr>
              <a:t>一、計畫代碼及經費用途</a:t>
            </a:r>
            <a:endParaRPr lang="zh-TW" altLang="en-US" sz="4000" b="1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323528" y="1700808"/>
          <a:ext cx="8229600" cy="369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3024336"/>
                <a:gridCol w="18208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計畫</a:t>
                      </a:r>
                      <a:r>
                        <a:rPr lang="zh-TW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類別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計畫編碼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範例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H: </a:t>
                      </a: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典範科大計畫</a:t>
                      </a:r>
                      <a:r>
                        <a:rPr lang="zh-TW" altLang="zh-TW" sz="2000" kern="12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+mn-cs"/>
                        </a:rPr>
                        <a:t>（</a:t>
                      </a:r>
                      <a:r>
                        <a:rPr lang="zh-TW" altLang="en-US" sz="2000" kern="12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+mn-cs"/>
                        </a:rPr>
                        <a:t>含校配合</a:t>
                      </a:r>
                      <a:endParaRPr lang="en-US" altLang="zh-TW" sz="2000" kern="1200" dirty="0" smtClean="0">
                        <a:solidFill>
                          <a:srgbClr val="FF0000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r>
                        <a:rPr lang="zh-TW" altLang="en-US" sz="2000" kern="12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+mn-cs"/>
                        </a:rPr>
                        <a:t>   款及典大產學合作計畫</a:t>
                      </a:r>
                      <a:r>
                        <a:rPr lang="zh-TW" altLang="zh-TW" sz="2000" kern="12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+mn-cs"/>
                        </a:rPr>
                        <a:t>）</a:t>
                      </a:r>
                      <a:endParaRPr lang="en-US" altLang="zh-TW" sz="2000" kern="1200" dirty="0" smtClean="0">
                        <a:solidFill>
                          <a:srgbClr val="FF0000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endParaRPr lang="zh-TW" altLang="en-US" sz="20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典範科大計畫：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H</a:t>
                      </a:r>
                    </a:p>
                    <a:p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典大產學合作計畫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:HZ</a:t>
                      </a:r>
                    </a:p>
                    <a:p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典大產學合作結餘款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:U</a:t>
                      </a:r>
                    </a:p>
                    <a:p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統籌款計畫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:O</a:t>
                      </a:r>
                    </a:p>
                    <a:p>
                      <a:endParaRPr lang="zh-TW" altLang="en-US" sz="20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H02840510</a:t>
                      </a:r>
                    </a:p>
                    <a:p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HZ0290101</a:t>
                      </a:r>
                    </a:p>
                    <a:p>
                      <a:r>
                        <a:rPr lang="en-US" altLang="zh-TW" sz="2000" kern="12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+mn-cs"/>
                        </a:rPr>
                        <a:t>U02910001N</a:t>
                      </a:r>
                    </a:p>
                    <a:p>
                      <a:r>
                        <a:rPr lang="en-US" altLang="zh-TW" sz="2000" kern="12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+mn-cs"/>
                        </a:rPr>
                        <a:t>O02910001N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I</a:t>
                      </a:r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：</a:t>
                      </a:r>
                      <a:r>
                        <a:rPr lang="zh-TW" altLang="en-US" sz="2000" kern="12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+mn-cs"/>
                        </a:rPr>
                        <a:t>專班計畫</a:t>
                      </a:r>
                      <a:r>
                        <a:rPr lang="en-US" altLang="zh-TW" sz="2000" kern="12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zh-TW" altLang="en-US" sz="2000" kern="12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+mn-cs"/>
                        </a:rPr>
                        <a:t>預算外</a:t>
                      </a:r>
                      <a:r>
                        <a:rPr lang="en-US" altLang="zh-TW" sz="2000" kern="12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r>
                        <a:rPr lang="zh-TW" altLang="en-US" sz="2000" kern="12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+mn-cs"/>
                        </a:rPr>
                        <a:t>（不含</a:t>
                      </a:r>
                      <a:endParaRPr lang="en-US" altLang="zh-TW" sz="2000" kern="1200" dirty="0" smtClean="0">
                        <a:solidFill>
                          <a:srgbClr val="FF0000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r>
                        <a:rPr lang="zh-TW" altLang="en-US" sz="2000" kern="12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+mn-cs"/>
                        </a:rPr>
                        <a:t>   產碩專班廠商繳納部分）</a:t>
                      </a:r>
                    </a:p>
                    <a:p>
                      <a:endParaRPr lang="zh-TW" altLang="en-US" sz="20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+mj-ea"/>
                          <a:ea typeface="+mj-ea"/>
                        </a:rPr>
                        <a:t>專班計畫：</a:t>
                      </a:r>
                      <a:r>
                        <a:rPr lang="en-US" altLang="zh-TW" sz="2000" dirty="0" smtClean="0">
                          <a:latin typeface="+mj-ea"/>
                          <a:ea typeface="+mj-ea"/>
                        </a:rPr>
                        <a:t>P</a:t>
                      </a:r>
                    </a:p>
                    <a:p>
                      <a:r>
                        <a:rPr lang="zh-TW" altLang="en-US" sz="2000" dirty="0" smtClean="0">
                          <a:latin typeface="+mj-ea"/>
                          <a:ea typeface="+mj-ea"/>
                        </a:rPr>
                        <a:t>結餘款計畫：</a:t>
                      </a:r>
                      <a:r>
                        <a:rPr lang="en-US" altLang="zh-TW" sz="2000" dirty="0" smtClean="0">
                          <a:latin typeface="+mj-ea"/>
                          <a:ea typeface="+mj-ea"/>
                        </a:rPr>
                        <a:t>U</a:t>
                      </a:r>
                      <a:endParaRPr lang="zh-TW" altLang="en-US" sz="20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P02913001N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U02913001N</a:t>
                      </a:r>
                      <a:endParaRPr lang="zh-TW" altLang="en-US" sz="2000" dirty="0" smtClean="0"/>
                    </a:p>
                    <a:p>
                      <a:endParaRPr lang="zh-TW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T: </a:t>
                      </a: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本校基金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預算內、外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</a:p>
                    <a:p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   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部門計畫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102T901</a:t>
                      </a:r>
                      <a:endParaRPr lang="zh-TW" altLang="en-US" sz="20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7DCF6-08EF-4AEE-AAA1-EDA3BB0A3FAA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+mj-ea"/>
              </a:rPr>
              <a:t>一、計畫代碼及經費用途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altLang="zh-TW" kern="1200" dirty="0" smtClean="0">
                <a:solidFill>
                  <a:schemeClr val="dk1"/>
                </a:solidFill>
                <a:latin typeface="+mj-ea"/>
              </a:rPr>
              <a:t>T: </a:t>
            </a:r>
            <a:r>
              <a:rPr lang="zh-TW" altLang="zh-TW" kern="1200" dirty="0" smtClean="0">
                <a:solidFill>
                  <a:schemeClr val="dk1"/>
                </a:solidFill>
                <a:latin typeface="+mj-ea"/>
              </a:rPr>
              <a:t>本校基金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en-US" altLang="zh-TW" sz="2400" dirty="0" smtClean="0">
                <a:latin typeface="+mj-ea"/>
                <a:ea typeface="+mj-ea"/>
              </a:rPr>
              <a:t>0700A</a:t>
            </a:r>
            <a:r>
              <a:rPr lang="zh-TW" altLang="en-US" sz="2400" dirty="0" smtClean="0">
                <a:latin typeface="+mj-ea"/>
                <a:ea typeface="+mj-ea"/>
              </a:rPr>
              <a:t>、</a:t>
            </a:r>
            <a:r>
              <a:rPr lang="en-US" altLang="zh-TW" sz="2400" dirty="0" smtClean="0">
                <a:latin typeface="+mj-ea"/>
                <a:ea typeface="+mj-ea"/>
              </a:rPr>
              <a:t>0700B</a:t>
            </a:r>
            <a:r>
              <a:rPr lang="zh-TW" altLang="en-US" sz="2400" dirty="0" smtClean="0">
                <a:latin typeface="+mj-ea"/>
                <a:ea typeface="+mj-ea"/>
              </a:rPr>
              <a:t>  設備費</a:t>
            </a:r>
            <a:endParaRPr lang="en-US" altLang="zh-TW" sz="2400" dirty="0" smtClean="0">
              <a:latin typeface="+mj-ea"/>
              <a:ea typeface="+mj-ea"/>
            </a:endParaRPr>
          </a:p>
          <a:p>
            <a:r>
              <a:rPr lang="en-US" altLang="zh-TW" sz="2400" dirty="0" smtClean="0">
                <a:latin typeface="+mj-ea"/>
                <a:ea typeface="+mj-ea"/>
              </a:rPr>
              <a:t>0730A</a:t>
            </a:r>
            <a:r>
              <a:rPr lang="zh-TW" altLang="en-US" sz="2400" dirty="0" smtClean="0">
                <a:latin typeface="+mj-ea"/>
                <a:ea typeface="+mj-ea"/>
              </a:rPr>
              <a:t>、</a:t>
            </a:r>
            <a:r>
              <a:rPr lang="en-US" altLang="zh-TW" sz="2400" dirty="0" smtClean="0">
                <a:latin typeface="+mj-ea"/>
                <a:ea typeface="+mj-ea"/>
              </a:rPr>
              <a:t>0730B</a:t>
            </a:r>
            <a:r>
              <a:rPr lang="zh-TW" altLang="en-US" sz="2400" dirty="0" smtClean="0">
                <a:latin typeface="+mj-ea"/>
                <a:ea typeface="+mj-ea"/>
              </a:rPr>
              <a:t>  </a:t>
            </a:r>
            <a:r>
              <a:rPr lang="zh-TW" altLang="en-US" sz="2400" dirty="0" smtClean="0">
                <a:solidFill>
                  <a:srgbClr val="FF0000"/>
                </a:solidFill>
                <a:latin typeface="+mj-ea"/>
                <a:ea typeface="+mj-ea"/>
              </a:rPr>
              <a:t>校控</a:t>
            </a:r>
            <a:r>
              <a:rPr lang="zh-TW" altLang="en-US" sz="2400" dirty="0" smtClean="0">
                <a:latin typeface="+mj-ea"/>
                <a:ea typeface="+mj-ea"/>
              </a:rPr>
              <a:t>設備費</a:t>
            </a:r>
            <a:endParaRPr lang="en-US" altLang="zh-TW" sz="2400" dirty="0" smtClean="0">
              <a:latin typeface="+mj-ea"/>
              <a:ea typeface="+mj-ea"/>
            </a:endParaRPr>
          </a:p>
          <a:p>
            <a:r>
              <a:rPr lang="en-US" altLang="zh-TW" sz="2400" dirty="0" smtClean="0">
                <a:latin typeface="+mj-ea"/>
                <a:ea typeface="+mj-ea"/>
              </a:rPr>
              <a:t>0731A</a:t>
            </a:r>
            <a:r>
              <a:rPr lang="zh-TW" altLang="en-US" sz="2400" dirty="0" smtClean="0">
                <a:latin typeface="+mj-ea"/>
                <a:ea typeface="+mj-ea"/>
              </a:rPr>
              <a:t>、</a:t>
            </a:r>
            <a:r>
              <a:rPr lang="en-US" altLang="zh-TW" sz="2400" dirty="0" smtClean="0">
                <a:latin typeface="+mj-ea"/>
                <a:ea typeface="+mj-ea"/>
              </a:rPr>
              <a:t>0731B</a:t>
            </a:r>
            <a:r>
              <a:rPr lang="zh-TW" altLang="en-US" sz="2400" dirty="0" smtClean="0">
                <a:latin typeface="+mj-ea"/>
                <a:ea typeface="+mj-ea"/>
              </a:rPr>
              <a:t>  校控</a:t>
            </a:r>
            <a:r>
              <a:rPr lang="en-US" altLang="zh-TW" sz="2400" dirty="0" smtClean="0">
                <a:latin typeface="+mj-ea"/>
                <a:ea typeface="+mj-ea"/>
              </a:rPr>
              <a:t>-</a:t>
            </a:r>
            <a:r>
              <a:rPr lang="zh-TW" altLang="en-US" sz="2400" dirty="0" smtClean="0">
                <a:latin typeface="+mj-ea"/>
                <a:ea typeface="+mj-ea"/>
              </a:rPr>
              <a:t>專案設備費</a:t>
            </a:r>
            <a:endParaRPr lang="en-US" altLang="zh-TW" sz="2400" dirty="0" smtClean="0">
              <a:latin typeface="+mj-ea"/>
              <a:ea typeface="+mj-ea"/>
            </a:endParaRPr>
          </a:p>
          <a:p>
            <a:r>
              <a:rPr lang="en-US" altLang="zh-TW" sz="2400" dirty="0" smtClean="0">
                <a:latin typeface="+mj-ea"/>
                <a:ea typeface="+mj-ea"/>
              </a:rPr>
              <a:t>0732A</a:t>
            </a:r>
            <a:r>
              <a:rPr lang="zh-TW" altLang="en-US" sz="2400" dirty="0" smtClean="0">
                <a:latin typeface="+mj-ea"/>
                <a:ea typeface="+mj-ea"/>
              </a:rPr>
              <a:t>、</a:t>
            </a:r>
            <a:r>
              <a:rPr lang="en-US" altLang="zh-TW" sz="2400" dirty="0" smtClean="0">
                <a:latin typeface="+mj-ea"/>
                <a:ea typeface="+mj-ea"/>
              </a:rPr>
              <a:t>0732B</a:t>
            </a:r>
            <a:r>
              <a:rPr lang="zh-TW" altLang="en-US" sz="2400" dirty="0" smtClean="0">
                <a:latin typeface="+mj-ea"/>
                <a:ea typeface="+mj-ea"/>
              </a:rPr>
              <a:t>  研究群設備費  </a:t>
            </a:r>
            <a:endParaRPr lang="en-US" altLang="zh-TW" sz="2400" dirty="0" smtClean="0">
              <a:latin typeface="+mj-ea"/>
              <a:ea typeface="+mj-ea"/>
            </a:endParaRPr>
          </a:p>
          <a:p>
            <a:r>
              <a:rPr lang="en-US" altLang="zh-TW" sz="2400" dirty="0" smtClean="0">
                <a:latin typeface="+mj-ea"/>
                <a:ea typeface="+mj-ea"/>
              </a:rPr>
              <a:t>0760A</a:t>
            </a:r>
            <a:r>
              <a:rPr lang="zh-TW" altLang="en-US" sz="2400" dirty="0" smtClean="0">
                <a:latin typeface="+mj-ea"/>
                <a:ea typeface="+mj-ea"/>
              </a:rPr>
              <a:t>、</a:t>
            </a:r>
            <a:r>
              <a:rPr lang="en-US" altLang="zh-TW" sz="2400" dirty="0" smtClean="0">
                <a:latin typeface="+mj-ea"/>
                <a:ea typeface="+mj-ea"/>
              </a:rPr>
              <a:t>0760B</a:t>
            </a:r>
            <a:r>
              <a:rPr lang="zh-TW" altLang="en-US" sz="2400" dirty="0" smtClean="0">
                <a:latin typeface="+mj-ea"/>
                <a:ea typeface="+mj-ea"/>
              </a:rPr>
              <a:t>  </a:t>
            </a:r>
            <a:r>
              <a:rPr lang="zh-TW" altLang="en-US" sz="2400" dirty="0" smtClean="0">
                <a:solidFill>
                  <a:srgbClr val="FF0000"/>
                </a:solidFill>
                <a:latin typeface="+mj-ea"/>
                <a:ea typeface="+mj-ea"/>
              </a:rPr>
              <a:t>軟體設備費 </a:t>
            </a:r>
            <a:endParaRPr lang="en-US" altLang="zh-TW" sz="240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en-US" altLang="zh-TW" sz="2400" dirty="0" smtClean="0">
                <a:latin typeface="+mj-ea"/>
                <a:ea typeface="+mj-ea"/>
              </a:rPr>
              <a:t>0781B</a:t>
            </a:r>
            <a:r>
              <a:rPr lang="zh-TW" altLang="en-US" sz="2400" dirty="0" smtClean="0">
                <a:latin typeface="+mj-ea"/>
                <a:ea typeface="+mj-ea"/>
              </a:rPr>
              <a:t>         </a:t>
            </a:r>
            <a:r>
              <a:rPr lang="zh-TW" altLang="en-US" sz="2400" dirty="0" smtClean="0">
                <a:solidFill>
                  <a:srgbClr val="FF0000"/>
                </a:solidFill>
                <a:latin typeface="+mj-ea"/>
                <a:ea typeface="+mj-ea"/>
              </a:rPr>
              <a:t>專利權</a:t>
            </a:r>
            <a:endParaRPr lang="en-US" altLang="zh-TW" sz="240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en-US" altLang="zh-TW" sz="2400" dirty="0" smtClean="0">
                <a:latin typeface="+mj-ea"/>
                <a:ea typeface="+mj-ea"/>
              </a:rPr>
              <a:t>0782A</a:t>
            </a:r>
            <a:r>
              <a:rPr lang="zh-TW" altLang="en-US" sz="2400" dirty="0" smtClean="0">
                <a:latin typeface="+mj-ea"/>
                <a:ea typeface="+mj-ea"/>
              </a:rPr>
              <a:t>、</a:t>
            </a:r>
            <a:r>
              <a:rPr lang="en-US" altLang="zh-TW" sz="2400" dirty="0" smtClean="0">
                <a:latin typeface="+mj-ea"/>
                <a:ea typeface="+mj-ea"/>
              </a:rPr>
              <a:t>0782B</a:t>
            </a:r>
            <a:r>
              <a:rPr lang="zh-TW" altLang="en-US" sz="2400" dirty="0" smtClean="0">
                <a:latin typeface="+mj-ea"/>
                <a:ea typeface="+mj-ea"/>
              </a:rPr>
              <a:t>  </a:t>
            </a:r>
            <a:r>
              <a:rPr lang="zh-TW" altLang="en-US" sz="2400" dirty="0" smtClean="0">
                <a:solidFill>
                  <a:srgbClr val="FF0000"/>
                </a:solidFill>
                <a:latin typeface="+mj-ea"/>
                <a:ea typeface="+mj-ea"/>
              </a:rPr>
              <a:t>遞延費用</a:t>
            </a:r>
            <a:endParaRPr lang="en-US" altLang="zh-TW" sz="2400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7DCF6-08EF-4AEE-AAA1-EDA3BB0A3FAA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>
                <a:latin typeface="+mj-ea"/>
              </a:rPr>
              <a:t>一、計畫代碼及經費用途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 smtClean="0">
                <a:latin typeface="+mj-ea"/>
                <a:ea typeface="+mj-ea"/>
              </a:rPr>
              <a:t>2300B</a:t>
            </a:r>
            <a:r>
              <a:rPr lang="zh-TW" altLang="en-US" sz="2400" dirty="0" smtClean="0">
                <a:latin typeface="+mj-ea"/>
                <a:ea typeface="+mj-ea"/>
              </a:rPr>
              <a:t>         教學訓輔</a:t>
            </a:r>
            <a:r>
              <a:rPr lang="en-US" altLang="zh-TW" sz="2400" dirty="0" smtClean="0">
                <a:latin typeface="+mj-ea"/>
                <a:ea typeface="+mj-ea"/>
              </a:rPr>
              <a:t>-</a:t>
            </a:r>
            <a:r>
              <a:rPr lang="zh-TW" altLang="en-US" sz="2400" dirty="0" smtClean="0">
                <a:latin typeface="+mj-ea"/>
                <a:ea typeface="+mj-ea"/>
              </a:rPr>
              <a:t>業務費</a:t>
            </a:r>
            <a:endParaRPr lang="en-US" altLang="zh-TW" sz="2400" dirty="0" smtClean="0">
              <a:latin typeface="+mj-ea"/>
              <a:ea typeface="+mj-ea"/>
            </a:endParaRPr>
          </a:p>
          <a:p>
            <a:r>
              <a:rPr lang="en-US" altLang="zh-TW" sz="2400" dirty="0" smtClean="0">
                <a:latin typeface="+mj-ea"/>
                <a:ea typeface="+mj-ea"/>
              </a:rPr>
              <a:t>2310B</a:t>
            </a:r>
            <a:r>
              <a:rPr lang="zh-TW" altLang="en-US" sz="2400" dirty="0" smtClean="0">
                <a:latin typeface="+mj-ea"/>
                <a:ea typeface="+mj-ea"/>
              </a:rPr>
              <a:t>         教學訓輔</a:t>
            </a:r>
            <a:r>
              <a:rPr lang="en-US" altLang="zh-TW" sz="2400" dirty="0" smtClean="0">
                <a:latin typeface="+mj-ea"/>
                <a:ea typeface="+mj-ea"/>
              </a:rPr>
              <a:t>-</a:t>
            </a:r>
            <a:r>
              <a:rPr lang="zh-TW" altLang="en-US" sz="2400" dirty="0" smtClean="0">
                <a:latin typeface="+mj-ea"/>
                <a:ea typeface="+mj-ea"/>
              </a:rPr>
              <a:t>校控業務費</a:t>
            </a:r>
            <a:endParaRPr lang="en-US" altLang="zh-TW" sz="2400" dirty="0" smtClean="0">
              <a:latin typeface="+mj-ea"/>
              <a:ea typeface="+mj-ea"/>
            </a:endParaRPr>
          </a:p>
          <a:p>
            <a:r>
              <a:rPr lang="en-US" altLang="zh-TW" sz="2400" dirty="0" smtClean="0">
                <a:latin typeface="+mj-ea"/>
                <a:ea typeface="+mj-ea"/>
              </a:rPr>
              <a:t>2313B</a:t>
            </a:r>
            <a:r>
              <a:rPr lang="zh-TW" altLang="en-US" sz="2400" dirty="0" smtClean="0">
                <a:latin typeface="+mj-ea"/>
                <a:ea typeface="+mj-ea"/>
              </a:rPr>
              <a:t>         教學</a:t>
            </a:r>
            <a:r>
              <a:rPr lang="en-US" altLang="zh-TW" sz="2400" dirty="0" smtClean="0">
                <a:latin typeface="+mj-ea"/>
                <a:ea typeface="+mj-ea"/>
              </a:rPr>
              <a:t>-</a:t>
            </a:r>
            <a:r>
              <a:rPr lang="zh-TW" altLang="en-US" sz="2400" dirty="0" smtClean="0">
                <a:latin typeface="+mj-ea"/>
                <a:ea typeface="+mj-ea"/>
              </a:rPr>
              <a:t>專案業務費</a:t>
            </a:r>
            <a:endParaRPr lang="en-US" altLang="zh-TW" sz="2400" dirty="0" smtClean="0">
              <a:latin typeface="+mj-ea"/>
              <a:ea typeface="+mj-ea"/>
            </a:endParaRPr>
          </a:p>
          <a:p>
            <a:r>
              <a:rPr lang="en-US" altLang="zh-TW" sz="2400" dirty="0" smtClean="0">
                <a:latin typeface="+mj-ea"/>
                <a:ea typeface="+mj-ea"/>
              </a:rPr>
              <a:t>2315B</a:t>
            </a:r>
            <a:r>
              <a:rPr lang="zh-TW" altLang="en-US" sz="2400" dirty="0" smtClean="0">
                <a:latin typeface="+mj-ea"/>
                <a:ea typeface="+mj-ea"/>
              </a:rPr>
              <a:t>         研究群經費</a:t>
            </a:r>
            <a:r>
              <a:rPr lang="en-US" altLang="zh-TW" sz="2400" dirty="0" smtClean="0">
                <a:latin typeface="+mj-ea"/>
                <a:ea typeface="+mj-ea"/>
              </a:rPr>
              <a:t>-</a:t>
            </a:r>
            <a:r>
              <a:rPr lang="zh-TW" altLang="en-US" sz="2400" dirty="0" smtClean="0">
                <a:latin typeface="+mj-ea"/>
                <a:ea typeface="+mj-ea"/>
              </a:rPr>
              <a:t>教學業務費</a:t>
            </a:r>
            <a:endParaRPr lang="en-US" altLang="zh-TW" sz="2400" dirty="0" smtClean="0">
              <a:latin typeface="+mj-ea"/>
              <a:ea typeface="+mj-ea"/>
            </a:endParaRPr>
          </a:p>
          <a:p>
            <a:r>
              <a:rPr lang="en-US" altLang="zh-TW" sz="2400" dirty="0" smtClean="0">
                <a:latin typeface="+mj-ea"/>
                <a:ea typeface="+mj-ea"/>
              </a:rPr>
              <a:t>2325B        </a:t>
            </a:r>
            <a:r>
              <a:rPr lang="zh-TW" altLang="en-US" sz="2400" dirty="0" smtClean="0">
                <a:latin typeface="+mj-ea"/>
                <a:ea typeface="+mj-ea"/>
              </a:rPr>
              <a:t> </a:t>
            </a:r>
            <a:r>
              <a:rPr lang="zh-TW" altLang="en-US" sz="2400" dirty="0" smtClean="0">
                <a:solidFill>
                  <a:srgbClr val="CC0066"/>
                </a:solidFill>
                <a:latin typeface="+mj-ea"/>
                <a:ea typeface="+mj-ea"/>
              </a:rPr>
              <a:t>教學</a:t>
            </a:r>
            <a:r>
              <a:rPr lang="en-US" altLang="zh-TW" sz="2400" dirty="0" smtClean="0">
                <a:solidFill>
                  <a:srgbClr val="CC0066"/>
                </a:solidFill>
                <a:latin typeface="+mj-ea"/>
                <a:ea typeface="+mj-ea"/>
              </a:rPr>
              <a:t>-</a:t>
            </a:r>
            <a:r>
              <a:rPr lang="zh-TW" altLang="en-US" sz="2400" dirty="0" smtClean="0">
                <a:solidFill>
                  <a:srgbClr val="CC0066"/>
                </a:solidFill>
                <a:latin typeface="+mj-ea"/>
                <a:ea typeface="+mj-ea"/>
              </a:rPr>
              <a:t>差旅費</a:t>
            </a:r>
            <a:endParaRPr lang="en-US" altLang="zh-TW" sz="2400" dirty="0" smtClean="0">
              <a:solidFill>
                <a:srgbClr val="CC0066"/>
              </a:solidFill>
              <a:latin typeface="+mj-ea"/>
              <a:ea typeface="+mj-ea"/>
            </a:endParaRPr>
          </a:p>
          <a:p>
            <a:r>
              <a:rPr lang="en-US" altLang="zh-TW" sz="2400" dirty="0" smtClean="0">
                <a:latin typeface="+mj-ea"/>
                <a:ea typeface="+mj-ea"/>
              </a:rPr>
              <a:t>2326B</a:t>
            </a:r>
            <a:r>
              <a:rPr lang="zh-TW" altLang="en-US" sz="2400" dirty="0" smtClean="0">
                <a:latin typeface="+mj-ea"/>
                <a:ea typeface="+mj-ea"/>
              </a:rPr>
              <a:t>         教學訓輔</a:t>
            </a:r>
            <a:r>
              <a:rPr lang="en-US" altLang="zh-TW" sz="2400" dirty="0" smtClean="0">
                <a:latin typeface="+mj-ea"/>
                <a:ea typeface="+mj-ea"/>
              </a:rPr>
              <a:t>-</a:t>
            </a:r>
            <a:r>
              <a:rPr lang="zh-TW" altLang="en-US" sz="2400" dirty="0" smtClean="0">
                <a:latin typeface="+mj-ea"/>
                <a:ea typeface="+mj-ea"/>
              </a:rPr>
              <a:t>論文指導口試費</a:t>
            </a:r>
            <a:endParaRPr lang="en-US" altLang="zh-TW" sz="2400" dirty="0" smtClean="0">
              <a:latin typeface="+mj-ea"/>
              <a:ea typeface="+mj-ea"/>
            </a:endParaRPr>
          </a:p>
          <a:p>
            <a:r>
              <a:rPr lang="en-US" altLang="zh-TW" sz="2400" dirty="0" smtClean="0">
                <a:latin typeface="+mj-ea"/>
                <a:ea typeface="+mj-ea"/>
              </a:rPr>
              <a:t>2500B</a:t>
            </a:r>
            <a:r>
              <a:rPr lang="zh-TW" altLang="en-US" sz="2400" dirty="0" smtClean="0">
                <a:latin typeface="+mj-ea"/>
                <a:ea typeface="+mj-ea"/>
              </a:rPr>
              <a:t>         </a:t>
            </a:r>
            <a:r>
              <a:rPr lang="zh-TW" altLang="en-US" sz="2400" dirty="0" smtClean="0">
                <a:solidFill>
                  <a:srgbClr val="CC0066"/>
                </a:solidFill>
                <a:latin typeface="+mj-ea"/>
                <a:ea typeface="+mj-ea"/>
              </a:rPr>
              <a:t>教學訓輔</a:t>
            </a:r>
            <a:r>
              <a:rPr lang="en-US" altLang="zh-TW" sz="2400" dirty="0" smtClean="0">
                <a:solidFill>
                  <a:srgbClr val="CC0066"/>
                </a:solidFill>
                <a:latin typeface="+mj-ea"/>
                <a:ea typeface="+mj-ea"/>
              </a:rPr>
              <a:t>-</a:t>
            </a:r>
            <a:r>
              <a:rPr lang="zh-TW" altLang="en-US" sz="2400" dirty="0" smtClean="0">
                <a:solidFill>
                  <a:srgbClr val="CC0066"/>
                </a:solidFill>
                <a:latin typeface="+mj-ea"/>
                <a:ea typeface="+mj-ea"/>
              </a:rPr>
              <a:t>國外旅費</a:t>
            </a:r>
            <a:endParaRPr lang="en-US" altLang="zh-TW" sz="2400" dirty="0" smtClean="0">
              <a:solidFill>
                <a:srgbClr val="CC0066"/>
              </a:solidFill>
              <a:latin typeface="+mj-ea"/>
              <a:ea typeface="+mj-ea"/>
            </a:endParaRPr>
          </a:p>
          <a:p>
            <a:r>
              <a:rPr lang="en-US" altLang="zh-TW" sz="2400" dirty="0" smtClean="0">
                <a:latin typeface="+mj-ea"/>
                <a:ea typeface="+mj-ea"/>
              </a:rPr>
              <a:t>2501B</a:t>
            </a:r>
            <a:r>
              <a:rPr lang="zh-TW" altLang="en-US" sz="2400" dirty="0" smtClean="0">
                <a:latin typeface="+mj-ea"/>
                <a:ea typeface="+mj-ea"/>
              </a:rPr>
              <a:t>         </a:t>
            </a:r>
            <a:r>
              <a:rPr lang="zh-TW" altLang="en-US" sz="2400" dirty="0" smtClean="0">
                <a:solidFill>
                  <a:srgbClr val="CC0066"/>
                </a:solidFill>
                <a:latin typeface="+mj-ea"/>
                <a:ea typeface="+mj-ea"/>
              </a:rPr>
              <a:t>教學訓輔</a:t>
            </a:r>
            <a:r>
              <a:rPr lang="en-US" altLang="zh-TW" sz="2400" dirty="0" smtClean="0">
                <a:solidFill>
                  <a:srgbClr val="CC0066"/>
                </a:solidFill>
                <a:latin typeface="+mj-ea"/>
                <a:ea typeface="+mj-ea"/>
              </a:rPr>
              <a:t>-</a:t>
            </a:r>
            <a:r>
              <a:rPr lang="zh-TW" altLang="en-US" sz="2400" dirty="0" smtClean="0">
                <a:solidFill>
                  <a:srgbClr val="CC0066"/>
                </a:solidFill>
                <a:latin typeface="+mj-ea"/>
                <a:ea typeface="+mj-ea"/>
              </a:rPr>
              <a:t>大陸地區旅費</a:t>
            </a:r>
            <a:endParaRPr lang="en-US" altLang="zh-TW" sz="2400" dirty="0" smtClean="0">
              <a:solidFill>
                <a:srgbClr val="CC0066"/>
              </a:solidFill>
              <a:latin typeface="+mj-ea"/>
              <a:ea typeface="+mj-ea"/>
            </a:endParaRPr>
          </a:p>
          <a:p>
            <a:r>
              <a:rPr lang="en-US" altLang="zh-TW" sz="2400" dirty="0" smtClean="0">
                <a:latin typeface="+mj-ea"/>
                <a:ea typeface="+mj-ea"/>
              </a:rPr>
              <a:t>8100B~8107B</a:t>
            </a:r>
            <a:r>
              <a:rPr lang="zh-TW" altLang="en-US" sz="2400" dirty="0" smtClean="0">
                <a:latin typeface="+mj-ea"/>
                <a:ea typeface="+mj-ea"/>
              </a:rPr>
              <a:t>   </a:t>
            </a:r>
            <a:r>
              <a:rPr lang="zh-TW" altLang="en-US" sz="2400" dirty="0" smtClean="0">
                <a:solidFill>
                  <a:srgbClr val="CC0066"/>
                </a:solidFill>
                <a:latin typeface="+mj-ea"/>
                <a:ea typeface="+mj-ea"/>
              </a:rPr>
              <a:t>學生公費</a:t>
            </a:r>
            <a:r>
              <a:rPr lang="en-US" altLang="zh-TW" sz="2400" dirty="0" smtClean="0">
                <a:solidFill>
                  <a:srgbClr val="CC0066"/>
                </a:solidFill>
                <a:latin typeface="+mj-ea"/>
                <a:ea typeface="+mj-ea"/>
              </a:rPr>
              <a:t>(</a:t>
            </a:r>
            <a:r>
              <a:rPr lang="zh-TW" altLang="en-US" sz="2400" dirty="0" smtClean="0">
                <a:solidFill>
                  <a:srgbClr val="CC0066"/>
                </a:solidFill>
                <a:latin typeface="+mj-ea"/>
                <a:ea typeface="+mj-ea"/>
              </a:rPr>
              <a:t>含工讀金及各類獎助學金</a:t>
            </a:r>
            <a:r>
              <a:rPr lang="en-US" altLang="zh-TW" sz="2400" dirty="0" smtClean="0">
                <a:solidFill>
                  <a:srgbClr val="CC0066"/>
                </a:solidFill>
                <a:latin typeface="+mj-ea"/>
                <a:ea typeface="+mj-ea"/>
              </a:rPr>
              <a:t>)</a:t>
            </a:r>
            <a:r>
              <a:rPr lang="zh-TW" altLang="en-US" sz="2400" dirty="0" smtClean="0">
                <a:solidFill>
                  <a:srgbClr val="CC0066"/>
                </a:solidFill>
                <a:latin typeface="+mj-ea"/>
                <a:ea typeface="+mj-ea"/>
              </a:rPr>
              <a:t> </a:t>
            </a:r>
          </a:p>
          <a:p>
            <a:endParaRPr lang="en-US" altLang="zh-TW" sz="2800" dirty="0" smtClean="0">
              <a:latin typeface="+mj-ea"/>
              <a:ea typeface="+mj-ea"/>
            </a:endParaRPr>
          </a:p>
          <a:p>
            <a:endParaRPr lang="zh-TW" altLang="en-US" sz="2800" dirty="0"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7DCF6-08EF-4AEE-AAA1-EDA3BB0A3FAA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/>
              <a:t>二、經費動</a:t>
            </a:r>
            <a:r>
              <a:rPr lang="zh-TW" altLang="en-US" sz="4000" dirty="0" smtClean="0"/>
              <a:t>支注意事項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dirty="0" smtClean="0">
                <a:latin typeface="+mj-ea"/>
                <a:ea typeface="+mj-ea"/>
              </a:rPr>
              <a:t>依據支出性質選擇經費用途：</a:t>
            </a:r>
            <a:endParaRPr lang="en-US" altLang="zh-TW" sz="2400" dirty="0" smtClean="0">
              <a:latin typeface="+mj-ea"/>
              <a:ea typeface="+mj-ea"/>
            </a:endParaRPr>
          </a:p>
          <a:p>
            <a:pPr lvl="1"/>
            <a:r>
              <a:rPr lang="zh-TW" altLang="en-US" sz="2000" dirty="0" smtClean="0">
                <a:latin typeface="+mj-ea"/>
                <a:ea typeface="+mj-ea"/>
              </a:rPr>
              <a:t>如購買單價</a:t>
            </a:r>
            <a:r>
              <a:rPr lang="en-US" altLang="zh-TW" sz="2000" dirty="0" smtClean="0">
                <a:latin typeface="+mj-ea"/>
                <a:ea typeface="+mj-ea"/>
              </a:rPr>
              <a:t>1</a:t>
            </a:r>
            <a:r>
              <a:rPr lang="zh-TW" altLang="en-US" sz="2000" dirty="0" smtClean="0">
                <a:latin typeface="+mj-ea"/>
                <a:ea typeface="+mj-ea"/>
              </a:rPr>
              <a:t>萬元以上及耐用年限</a:t>
            </a:r>
            <a:r>
              <a:rPr lang="en-US" altLang="zh-TW" sz="2000" dirty="0" smtClean="0">
                <a:latin typeface="+mj-ea"/>
                <a:ea typeface="+mj-ea"/>
              </a:rPr>
              <a:t>2</a:t>
            </a:r>
            <a:r>
              <a:rPr lang="zh-TW" altLang="en-US" sz="2000" dirty="0" smtClean="0">
                <a:latin typeface="+mj-ea"/>
                <a:ea typeface="+mj-ea"/>
              </a:rPr>
              <a:t>年以上之固定資產，不可以動用軟體設備費或業務費。</a:t>
            </a:r>
            <a:endParaRPr lang="en-US" altLang="zh-TW" sz="2000" dirty="0" smtClean="0">
              <a:latin typeface="+mj-ea"/>
              <a:ea typeface="+mj-ea"/>
            </a:endParaRPr>
          </a:p>
          <a:p>
            <a:pPr lvl="1"/>
            <a:r>
              <a:rPr lang="zh-TW" altLang="en-US" sz="2000" dirty="0" smtClean="0">
                <a:latin typeface="+mj-ea"/>
                <a:ea typeface="+mj-ea"/>
              </a:rPr>
              <a:t>購買軟體，不可動支設備費及業務費。</a:t>
            </a:r>
            <a:endParaRPr lang="en-US" altLang="zh-TW" sz="2000" dirty="0" smtClean="0">
              <a:latin typeface="+mj-ea"/>
              <a:ea typeface="+mj-ea"/>
            </a:endParaRPr>
          </a:p>
          <a:p>
            <a:pPr lvl="1"/>
            <a:r>
              <a:rPr lang="zh-TW" altLang="en-US" sz="2000" dirty="0" smtClean="0">
                <a:latin typeface="+mj-ea"/>
                <a:ea typeface="+mj-ea"/>
              </a:rPr>
              <a:t>業務費不可支用於國內差旅費、國外及大陸地區旅費、學生公費、單價</a:t>
            </a:r>
            <a:r>
              <a:rPr lang="en-US" altLang="zh-TW" sz="2000" dirty="0" smtClean="0">
                <a:latin typeface="+mj-ea"/>
                <a:ea typeface="+mj-ea"/>
              </a:rPr>
              <a:t>1</a:t>
            </a:r>
            <a:r>
              <a:rPr lang="zh-TW" altLang="en-US" sz="2000" dirty="0" smtClean="0">
                <a:latin typeface="+mj-ea"/>
                <a:ea typeface="+mj-ea"/>
              </a:rPr>
              <a:t>萬元以上耐用年限</a:t>
            </a:r>
            <a:r>
              <a:rPr lang="en-US" altLang="zh-TW" sz="2000" dirty="0" smtClean="0">
                <a:latin typeface="+mj-ea"/>
                <a:ea typeface="+mj-ea"/>
              </a:rPr>
              <a:t>2</a:t>
            </a:r>
            <a:r>
              <a:rPr lang="zh-TW" altLang="en-US" sz="2000" dirty="0" smtClean="0">
                <a:latin typeface="+mj-ea"/>
                <a:ea typeface="+mj-ea"/>
              </a:rPr>
              <a:t>年以上之固定資產及無形資產。</a:t>
            </a:r>
            <a:endParaRPr lang="en-US" altLang="zh-TW" sz="2000" dirty="0" smtClean="0">
              <a:latin typeface="+mj-ea"/>
              <a:ea typeface="+mj-ea"/>
            </a:endParaRPr>
          </a:p>
          <a:p>
            <a:pPr lvl="1"/>
            <a:r>
              <a:rPr lang="zh-TW" altLang="en-US" sz="2000" dirty="0" smtClean="0">
                <a:latin typeface="+mj-ea"/>
                <a:ea typeface="+mj-ea"/>
              </a:rPr>
              <a:t>研究群業務費</a:t>
            </a:r>
            <a:r>
              <a:rPr lang="zh-TW" altLang="zh-TW" sz="2000" dirty="0" smtClean="0">
                <a:latin typeface="+mj-ea"/>
                <a:ea typeface="+mj-ea"/>
              </a:rPr>
              <a:t>仍屬業務費範疇，支用項目應比照業務費相關規定，不宜複雜化。</a:t>
            </a:r>
          </a:p>
          <a:p>
            <a:r>
              <a:rPr lang="en-US" altLang="zh-TW" sz="2400" dirty="0" smtClean="0">
                <a:latin typeface="+mj-ea"/>
                <a:ea typeface="+mj-ea"/>
              </a:rPr>
              <a:t>I</a:t>
            </a:r>
            <a:r>
              <a:rPr lang="zh-TW" altLang="en-US" sz="2400" dirty="0" smtClean="0">
                <a:latin typeface="+mj-ea"/>
                <a:ea typeface="+mj-ea"/>
              </a:rPr>
              <a:t>類計畫專班業務費：其收入來源為學生所繳納之學雜費收入，其可支用項目比照部門業務費。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7DCF6-08EF-4AEE-AAA1-EDA3BB0A3FAA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/>
              <a:t>三</a:t>
            </a:r>
            <a:r>
              <a:rPr lang="zh-TW" altLang="en-US" sz="4000" dirty="0" smtClean="0"/>
              <a:t>、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電子發票報支經費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注意事項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dirty="0" smtClean="0">
                <a:latin typeface="+mj-ea"/>
                <a:ea typeface="+mj-ea"/>
              </a:rPr>
              <a:t>電子發票報支經費注意事項：</a:t>
            </a:r>
            <a:endParaRPr lang="en-US" altLang="zh-TW" sz="2400" dirty="0" smtClean="0">
              <a:latin typeface="+mj-ea"/>
              <a:ea typeface="+mj-ea"/>
            </a:endParaRPr>
          </a:p>
          <a:p>
            <a:pPr lvl="1"/>
            <a:r>
              <a:rPr lang="zh-TW" altLang="zh-TW" sz="2000" dirty="0" smtClean="0">
                <a:latin typeface="+mj-ea"/>
                <a:ea typeface="+mj-ea"/>
              </a:rPr>
              <a:t>取具紙本電子發票時，</a:t>
            </a:r>
            <a:r>
              <a:rPr lang="zh-TW" altLang="zh-TW" sz="2000" dirty="0" smtClean="0">
                <a:solidFill>
                  <a:srgbClr val="CC0066"/>
                </a:solidFill>
                <a:latin typeface="+mj-ea"/>
                <a:ea typeface="+mj-ea"/>
              </a:rPr>
              <a:t>告知營業人登打</a:t>
            </a:r>
            <a:r>
              <a:rPr lang="zh-TW" altLang="en-US" sz="2000" dirty="0" smtClean="0">
                <a:solidFill>
                  <a:srgbClr val="CC0066"/>
                </a:solidFill>
                <a:latin typeface="+mj-ea"/>
                <a:ea typeface="+mj-ea"/>
              </a:rPr>
              <a:t>本校</a:t>
            </a:r>
            <a:r>
              <a:rPr lang="zh-TW" altLang="zh-TW" sz="2000" dirty="0" smtClean="0">
                <a:solidFill>
                  <a:srgbClr val="CC0066"/>
                </a:solidFill>
                <a:latin typeface="+mj-ea"/>
                <a:ea typeface="+mj-ea"/>
              </a:rPr>
              <a:t>統一編號</a:t>
            </a:r>
            <a:r>
              <a:rPr lang="zh-TW" altLang="zh-TW" sz="2000" dirty="0" smtClean="0">
                <a:latin typeface="+mj-ea"/>
                <a:ea typeface="+mj-ea"/>
              </a:rPr>
              <a:t>，</a:t>
            </a:r>
            <a:r>
              <a:rPr lang="zh-TW" altLang="en-US" sz="2000" dirty="0" smtClean="0">
                <a:latin typeface="+mj-ea"/>
                <a:ea typeface="+mj-ea"/>
              </a:rPr>
              <a:t>以</a:t>
            </a:r>
            <a:r>
              <a:rPr lang="zh-TW" altLang="zh-TW" sz="2000" dirty="0" smtClean="0">
                <a:latin typeface="+mj-ea"/>
                <a:ea typeface="+mj-ea"/>
              </a:rPr>
              <a:t>符合</a:t>
            </a:r>
            <a:r>
              <a:rPr lang="zh-TW" altLang="en-US" sz="2000" dirty="0" smtClean="0">
                <a:latin typeface="+mj-ea"/>
                <a:ea typeface="+mj-ea"/>
              </a:rPr>
              <a:t>政府</a:t>
            </a:r>
            <a:r>
              <a:rPr lang="zh-TW" altLang="zh-TW" sz="2000" dirty="0" smtClean="0">
                <a:latin typeface="+mj-ea"/>
                <a:ea typeface="+mj-ea"/>
              </a:rPr>
              <a:t>支出憑證處理要點第6點統一發票應記明買受機關統一編號規定，</a:t>
            </a:r>
            <a:r>
              <a:rPr lang="zh-TW" altLang="zh-TW" sz="2000" dirty="0" smtClean="0">
                <a:solidFill>
                  <a:srgbClr val="CC0066"/>
                </a:solidFill>
                <a:latin typeface="+mj-ea"/>
                <a:ea typeface="+mj-ea"/>
              </a:rPr>
              <a:t>亦可使交易品名及數量等資訊列印在同一張紙上</a:t>
            </a:r>
            <a:r>
              <a:rPr lang="zh-TW" altLang="en-US" sz="2000" dirty="0" smtClean="0">
                <a:solidFill>
                  <a:srgbClr val="CC0066"/>
                </a:solidFill>
                <a:latin typeface="+mj-ea"/>
                <a:ea typeface="+mj-ea"/>
              </a:rPr>
              <a:t>，如有漏打統一編號情形，應洽廠商重新開立，不可直接在電子發票上加蓋「統一發票專用章」</a:t>
            </a:r>
            <a:r>
              <a:rPr lang="zh-TW" altLang="zh-TW" sz="2000" dirty="0" smtClean="0">
                <a:latin typeface="+mj-ea"/>
                <a:ea typeface="+mj-ea"/>
              </a:rPr>
              <a:t>。</a:t>
            </a:r>
            <a:endParaRPr lang="en-US" altLang="zh-TW" sz="2000" dirty="0" smtClean="0">
              <a:latin typeface="+mj-ea"/>
              <a:ea typeface="+mj-ea"/>
            </a:endParaRPr>
          </a:p>
          <a:p>
            <a:pPr lvl="1"/>
            <a:r>
              <a:rPr lang="zh-TW" altLang="zh-TW" sz="2000" dirty="0" smtClean="0">
                <a:latin typeface="+mj-ea"/>
                <a:ea typeface="+mj-ea"/>
              </a:rPr>
              <a:t>為利</a:t>
            </a:r>
            <a:r>
              <a:rPr lang="zh-TW" altLang="en-US" sz="2000" dirty="0" smtClean="0">
                <a:latin typeface="+mj-ea"/>
                <a:ea typeface="+mj-ea"/>
              </a:rPr>
              <a:t>電子發票</a:t>
            </a:r>
            <a:r>
              <a:rPr lang="zh-TW" altLang="zh-TW" sz="2000" dirty="0" smtClean="0">
                <a:latin typeface="+mj-ea"/>
                <a:ea typeface="+mj-ea"/>
              </a:rPr>
              <a:t>日後模糊時之查考，</a:t>
            </a:r>
            <a:r>
              <a:rPr lang="zh-TW" altLang="en-US" sz="2000" dirty="0" smtClean="0">
                <a:latin typeface="+mj-ea"/>
                <a:ea typeface="+mj-ea"/>
              </a:rPr>
              <a:t>請於</a:t>
            </a:r>
            <a:r>
              <a:rPr lang="zh-TW" altLang="en-US" sz="2000" dirty="0" smtClean="0">
                <a:solidFill>
                  <a:srgbClr val="CC0066"/>
                </a:solidFill>
                <a:latin typeface="+mj-ea"/>
                <a:ea typeface="+mj-ea"/>
              </a:rPr>
              <a:t>請購系統或</a:t>
            </a:r>
            <a:r>
              <a:rPr lang="zh-TW" altLang="zh-TW" sz="2000" dirty="0" smtClean="0">
                <a:solidFill>
                  <a:srgbClr val="CC0066"/>
                </a:solidFill>
                <a:latin typeface="+mj-ea"/>
                <a:ea typeface="+mj-ea"/>
              </a:rPr>
              <a:t>發票或</a:t>
            </a:r>
            <a:r>
              <a:rPr lang="zh-TW" altLang="en-US" sz="2000" dirty="0" smtClean="0">
                <a:solidFill>
                  <a:srgbClr val="CC0066"/>
                </a:solidFill>
                <a:latin typeface="+mj-ea"/>
                <a:ea typeface="+mj-ea"/>
              </a:rPr>
              <a:t>核銷單上登打或</a:t>
            </a:r>
            <a:r>
              <a:rPr lang="zh-TW" altLang="zh-TW" sz="2000" dirty="0" smtClean="0">
                <a:solidFill>
                  <a:srgbClr val="CC0066"/>
                </a:solidFill>
                <a:latin typeface="+mj-ea"/>
                <a:ea typeface="+mj-ea"/>
              </a:rPr>
              <a:t>註記發票字軌號碼</a:t>
            </a:r>
            <a:r>
              <a:rPr lang="zh-TW" altLang="zh-TW" sz="2000" dirty="0" smtClean="0">
                <a:latin typeface="+mj-ea"/>
                <a:ea typeface="+mj-ea"/>
              </a:rPr>
              <a:t>；另</a:t>
            </a:r>
            <a:r>
              <a:rPr lang="zh-TW" altLang="en-US" sz="2000" dirty="0" smtClean="0">
                <a:latin typeface="+mj-ea"/>
                <a:ea typeface="+mj-ea"/>
              </a:rPr>
              <a:t>依主計總</a:t>
            </a:r>
            <a:r>
              <a:rPr lang="zh-TW" altLang="zh-TW" sz="2000" dirty="0" smtClean="0">
                <a:latin typeface="+mj-ea"/>
                <a:ea typeface="+mj-ea"/>
              </a:rPr>
              <a:t>處</a:t>
            </a:r>
            <a:r>
              <a:rPr lang="en-US" altLang="zh-TW" sz="2000" dirty="0" smtClean="0">
                <a:latin typeface="+mj-ea"/>
                <a:ea typeface="+mj-ea"/>
              </a:rPr>
              <a:t>101</a:t>
            </a:r>
            <a:r>
              <a:rPr lang="zh-TW" altLang="zh-TW" sz="2000" dirty="0" smtClean="0">
                <a:latin typeface="+mj-ea"/>
                <a:ea typeface="+mj-ea"/>
              </a:rPr>
              <a:t>年</a:t>
            </a:r>
            <a:r>
              <a:rPr lang="en-US" altLang="zh-TW" sz="2000" dirty="0" smtClean="0">
                <a:latin typeface="+mj-ea"/>
                <a:ea typeface="+mj-ea"/>
              </a:rPr>
              <a:t>2</a:t>
            </a:r>
            <a:r>
              <a:rPr lang="zh-TW" altLang="zh-TW" sz="2000" dirty="0" smtClean="0">
                <a:latin typeface="+mj-ea"/>
                <a:ea typeface="+mj-ea"/>
              </a:rPr>
              <a:t>月</a:t>
            </a:r>
            <a:r>
              <a:rPr lang="en-US" altLang="zh-TW" sz="2000" dirty="0" smtClean="0">
                <a:latin typeface="+mj-ea"/>
                <a:ea typeface="+mj-ea"/>
              </a:rPr>
              <a:t>8</a:t>
            </a:r>
            <a:r>
              <a:rPr lang="zh-TW" altLang="zh-TW" sz="2000" dirty="0" smtClean="0">
                <a:latin typeface="+mj-ea"/>
                <a:ea typeface="+mj-ea"/>
              </a:rPr>
              <a:t>日主會字第</a:t>
            </a:r>
            <a:r>
              <a:rPr lang="en-US" altLang="zh-TW" sz="2000" dirty="0" smtClean="0">
                <a:latin typeface="+mj-ea"/>
                <a:ea typeface="+mj-ea"/>
              </a:rPr>
              <a:t>1010500083</a:t>
            </a:r>
            <a:r>
              <a:rPr lang="zh-TW" altLang="zh-TW" sz="2000" dirty="0" smtClean="0">
                <a:latin typeface="+mj-ea"/>
                <a:ea typeface="+mj-ea"/>
              </a:rPr>
              <a:t>號函有關以紙本電子發票報支</a:t>
            </a:r>
            <a:r>
              <a:rPr lang="zh-TW" altLang="en-US" sz="2000" dirty="0" smtClean="0">
                <a:latin typeface="+mj-ea"/>
                <a:ea typeface="+mj-ea"/>
              </a:rPr>
              <a:t>毋需再</a:t>
            </a:r>
            <a:r>
              <a:rPr lang="zh-TW" altLang="zh-TW" sz="2000" dirty="0" smtClean="0">
                <a:latin typeface="+mj-ea"/>
                <a:ea typeface="+mj-ea"/>
              </a:rPr>
              <a:t>影印。</a:t>
            </a:r>
            <a:endParaRPr lang="en-US" altLang="zh-TW" sz="2000" dirty="0" smtClean="0">
              <a:latin typeface="+mj-ea"/>
              <a:ea typeface="+mj-ea"/>
            </a:endParaRPr>
          </a:p>
          <a:p>
            <a:r>
              <a:rPr lang="zh-TW" altLang="en-US" sz="2400" dirty="0" smtClean="0">
                <a:latin typeface="+mj-ea"/>
                <a:ea typeface="+mj-ea"/>
              </a:rPr>
              <a:t>透過訂房網訂房並入住國內飯店，於報支差旅費</a:t>
            </a:r>
            <a:r>
              <a:rPr lang="en-US" altLang="zh-TW" sz="2400" dirty="0" smtClean="0">
                <a:latin typeface="+mj-ea"/>
                <a:ea typeface="+mj-ea"/>
              </a:rPr>
              <a:t>(</a:t>
            </a:r>
            <a:r>
              <a:rPr lang="zh-TW" altLang="en-US" sz="2400" dirty="0" smtClean="0">
                <a:latin typeface="+mj-ea"/>
                <a:ea typeface="+mj-ea"/>
              </a:rPr>
              <a:t>住宿費</a:t>
            </a:r>
            <a:r>
              <a:rPr lang="en-US" altLang="zh-TW" sz="2400" dirty="0" smtClean="0">
                <a:latin typeface="+mj-ea"/>
                <a:ea typeface="+mj-ea"/>
              </a:rPr>
              <a:t>)</a:t>
            </a:r>
            <a:r>
              <a:rPr lang="zh-TW" altLang="en-US" sz="2400" dirty="0" smtClean="0">
                <a:latin typeface="+mj-ea"/>
                <a:ea typeface="+mj-ea"/>
              </a:rPr>
              <a:t>時仍應取得收據或統一發票。</a:t>
            </a:r>
            <a:endParaRPr lang="en-US" altLang="zh-TW" sz="2400" dirty="0" smtClean="0">
              <a:latin typeface="+mj-ea"/>
              <a:ea typeface="+mj-ea"/>
            </a:endParaRPr>
          </a:p>
          <a:p>
            <a:r>
              <a:rPr lang="zh-TW" altLang="en-US" sz="2400" dirty="0" smtClean="0">
                <a:latin typeface="+mj-ea"/>
                <a:ea typeface="+mj-ea"/>
                <a:hlinkClick r:id="rId2"/>
              </a:rPr>
              <a:t>二代電子發票整合服務平台</a:t>
            </a:r>
            <a:endParaRPr lang="en-US" altLang="zh-TW" sz="2400" dirty="0" smtClean="0">
              <a:latin typeface="+mj-ea"/>
              <a:ea typeface="+mj-ea"/>
            </a:endParaRPr>
          </a:p>
          <a:p>
            <a:endParaRPr lang="zh-TW" altLang="zh-TW" sz="2400" dirty="0" smtClean="0">
              <a:latin typeface="+mj-ea"/>
              <a:ea typeface="+mj-ea"/>
            </a:endParaRPr>
          </a:p>
          <a:p>
            <a:pPr lvl="1"/>
            <a:endParaRPr lang="en-US" altLang="zh-TW" sz="2000" dirty="0" smtClean="0">
              <a:latin typeface="+mj-ea"/>
              <a:ea typeface="+mj-ea"/>
            </a:endParaRPr>
          </a:p>
          <a:p>
            <a:pPr lvl="1"/>
            <a:endParaRPr lang="zh-TW" altLang="zh-TW" sz="2000" dirty="0" smtClean="0">
              <a:latin typeface="+mj-ea"/>
              <a:ea typeface="+mj-ea"/>
            </a:endParaRPr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7DCF6-08EF-4AEE-AAA1-EDA3BB0A3FAA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/>
              <a:t>四、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因公傷殘死亡慰問金報支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注意事項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 smtClean="0">
                <a:latin typeface="+mj-ea"/>
                <a:ea typeface="+mj-ea"/>
              </a:rPr>
              <a:t>因公傷殘死亡慰問金</a:t>
            </a:r>
            <a:r>
              <a:rPr lang="en-US" altLang="zh-TW" sz="2800" dirty="0" smtClean="0">
                <a:latin typeface="+mj-ea"/>
                <a:ea typeface="+mj-ea"/>
              </a:rPr>
              <a:t>:</a:t>
            </a:r>
          </a:p>
          <a:p>
            <a:pPr lvl="1"/>
            <a:r>
              <a:rPr lang="zh-TW" altLang="en-US" sz="2400" dirty="0" smtClean="0">
                <a:latin typeface="+mj-ea"/>
                <a:ea typeface="+mj-ea"/>
              </a:rPr>
              <a:t>申請對象：全校聘僱用之正式、臨時人員、兼任教師於執行公務發生事故致傷殘死亡，均應發給慰問金。</a:t>
            </a:r>
            <a:endParaRPr lang="en-US" altLang="zh-TW" sz="2400" dirty="0" smtClean="0">
              <a:latin typeface="+mj-ea"/>
              <a:ea typeface="+mj-ea"/>
            </a:endParaRPr>
          </a:p>
          <a:p>
            <a:pPr lvl="2"/>
            <a:r>
              <a:rPr lang="zh-TW" altLang="en-US" sz="2000" dirty="0" smtClean="0">
                <a:latin typeface="+mj-ea"/>
                <a:ea typeface="+mj-ea"/>
              </a:rPr>
              <a:t>含本校編制內教員職員工、約僱人員、其他按月、按日、按時或按件計酬之臨時人員。</a:t>
            </a:r>
            <a:endParaRPr lang="en-US" altLang="zh-TW" sz="2000" dirty="0" smtClean="0">
              <a:latin typeface="+mj-ea"/>
              <a:ea typeface="+mj-ea"/>
            </a:endParaRPr>
          </a:p>
          <a:p>
            <a:pPr lvl="2"/>
            <a:r>
              <a:rPr lang="zh-TW" altLang="en-US" sz="2000" dirty="0" smtClean="0">
                <a:latin typeface="+mj-ea"/>
                <a:ea typeface="+mj-ea"/>
              </a:rPr>
              <a:t>另依行政院人事行政局</a:t>
            </a:r>
            <a:r>
              <a:rPr lang="en-US" altLang="zh-TW" sz="2000" dirty="0" smtClean="0">
                <a:latin typeface="+mj-ea"/>
                <a:ea typeface="+mj-ea"/>
              </a:rPr>
              <a:t>100 </a:t>
            </a:r>
            <a:r>
              <a:rPr lang="zh-TW" altLang="en-US" sz="2000" dirty="0" smtClean="0">
                <a:latin typeface="+mj-ea"/>
                <a:ea typeface="+mj-ea"/>
              </a:rPr>
              <a:t>年</a:t>
            </a:r>
            <a:r>
              <a:rPr lang="en-US" altLang="zh-TW" sz="2000" dirty="0" smtClean="0">
                <a:latin typeface="+mj-ea"/>
                <a:ea typeface="+mj-ea"/>
              </a:rPr>
              <a:t>7 </a:t>
            </a:r>
            <a:r>
              <a:rPr lang="zh-TW" altLang="en-US" sz="2000" dirty="0" smtClean="0">
                <a:latin typeface="+mj-ea"/>
                <a:ea typeface="+mj-ea"/>
              </a:rPr>
              <a:t>月</a:t>
            </a:r>
            <a:r>
              <a:rPr lang="en-US" altLang="zh-TW" sz="2000" dirty="0" smtClean="0">
                <a:latin typeface="+mj-ea"/>
                <a:ea typeface="+mj-ea"/>
              </a:rPr>
              <a:t>18 </a:t>
            </a:r>
            <a:r>
              <a:rPr lang="zh-TW" altLang="en-US" sz="2000" dirty="0" smtClean="0">
                <a:latin typeface="+mj-ea"/>
                <a:ea typeface="+mj-ea"/>
              </a:rPr>
              <a:t>日局給字第</a:t>
            </a:r>
            <a:r>
              <a:rPr lang="en-US" altLang="zh-TW" sz="2000" dirty="0" smtClean="0">
                <a:latin typeface="+mj-ea"/>
                <a:ea typeface="+mj-ea"/>
              </a:rPr>
              <a:t>1000039832 </a:t>
            </a:r>
            <a:r>
              <a:rPr lang="zh-TW" altLang="en-US" sz="2000" dirty="0" smtClean="0">
                <a:latin typeface="+mj-ea"/>
                <a:ea typeface="+mj-ea"/>
              </a:rPr>
              <a:t>號函釋，學校兼任教師、建教合作或專案計畫項下聘僱專兼任助理、臨時工等類人員由學校依相關法令進用者，應屬發給辦法第</a:t>
            </a:r>
            <a:r>
              <a:rPr lang="en-US" altLang="zh-TW" sz="2000" dirty="0" smtClean="0">
                <a:latin typeface="+mj-ea"/>
                <a:ea typeface="+mj-ea"/>
              </a:rPr>
              <a:t>10 </a:t>
            </a:r>
            <a:r>
              <a:rPr lang="zh-TW" altLang="en-US" sz="2000" dirty="0" smtClean="0">
                <a:latin typeface="+mj-ea"/>
                <a:ea typeface="+mj-ea"/>
              </a:rPr>
              <a:t>條第</a:t>
            </a:r>
            <a:r>
              <a:rPr lang="en-US" altLang="zh-TW" sz="2000" dirty="0" smtClean="0">
                <a:latin typeface="+mj-ea"/>
                <a:ea typeface="+mj-ea"/>
              </a:rPr>
              <a:t>1 </a:t>
            </a:r>
            <a:r>
              <a:rPr lang="zh-TW" altLang="en-US" sz="2000" dirty="0" smtClean="0">
                <a:latin typeface="+mj-ea"/>
                <a:ea typeface="+mj-ea"/>
              </a:rPr>
              <a:t>項所定第</a:t>
            </a:r>
            <a:r>
              <a:rPr lang="en-US" altLang="zh-TW" sz="2000" dirty="0" smtClean="0">
                <a:latin typeface="+mj-ea"/>
                <a:ea typeface="+mj-ea"/>
              </a:rPr>
              <a:t>3 </a:t>
            </a:r>
            <a:r>
              <a:rPr lang="zh-TW" altLang="en-US" sz="2000" dirty="0" smtClean="0">
                <a:latin typeface="+mj-ea"/>
                <a:ea typeface="+mj-ea"/>
              </a:rPr>
              <a:t>款（教育人員）及第</a:t>
            </a:r>
            <a:r>
              <a:rPr lang="en-US" altLang="zh-TW" sz="2000" dirty="0" smtClean="0">
                <a:latin typeface="+mj-ea"/>
                <a:ea typeface="+mj-ea"/>
              </a:rPr>
              <a:t>6 </a:t>
            </a:r>
            <a:r>
              <a:rPr lang="zh-TW" altLang="en-US" sz="2000" dirty="0" smtClean="0">
                <a:latin typeface="+mj-ea"/>
                <a:ea typeface="+mj-ea"/>
              </a:rPr>
              <a:t>款（臨時人員）之比照適用對象。</a:t>
            </a:r>
            <a:endParaRPr lang="zh-TW" altLang="en-US" sz="2000" dirty="0"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7DCF6-08EF-4AEE-AAA1-EDA3BB0A3FAA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自訂設計">
  <a:themeElements>
    <a:clrScheme name="自訂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訂設計">
      <a:majorFont>
        <a:latin typeface="Arial"/>
        <a:ea typeface="標楷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自訂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自訂設計">
  <a:themeElements>
    <a:clrScheme name="2_自訂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自訂設計">
      <a:majorFont>
        <a:latin typeface="Arial"/>
        <a:ea typeface="標楷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2_自訂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訂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訂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訂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訂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訂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訂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訂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訂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訂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訂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訂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ncut簡報範本6</Template>
  <TotalTime>10380</TotalTime>
  <Words>1189</Words>
  <Application>Microsoft Office PowerPoint</Application>
  <PresentationFormat>如螢幕大小 (4:3)</PresentationFormat>
  <Paragraphs>148</Paragraphs>
  <Slides>10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10</vt:i4>
      </vt:variant>
    </vt:vector>
  </HeadingPairs>
  <TitlesOfParts>
    <vt:vector size="12" baseType="lpstr">
      <vt:lpstr>自訂設計</vt:lpstr>
      <vt:lpstr>2_自訂設計</vt:lpstr>
      <vt:lpstr>壹、經費管控設帳及動支、報支說明</vt:lpstr>
      <vt:lpstr>一、計畫代碼及經費用途</vt:lpstr>
      <vt:lpstr>一、計畫代碼及經費用途</vt:lpstr>
      <vt:lpstr>一、計畫代碼及經費用途</vt:lpstr>
      <vt:lpstr>一、計畫代碼及經費用途</vt:lpstr>
      <vt:lpstr>一、計畫代碼及經費用途</vt:lpstr>
      <vt:lpstr>二、經費動支注意事項</vt:lpstr>
      <vt:lpstr>三、電子發票報支經費注意事項</vt:lpstr>
      <vt:lpstr>四、因公傷殘死亡慰問金報支注意事項</vt:lpstr>
      <vt:lpstr>四、因公傷殘死亡慰問金報支注意事項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nina</cp:lastModifiedBy>
  <cp:revision>739</cp:revision>
  <dcterms:created xsi:type="dcterms:W3CDTF">2007-05-23T06:29:36Z</dcterms:created>
  <dcterms:modified xsi:type="dcterms:W3CDTF">2016-11-28T09:06:33Z</dcterms:modified>
</cp:coreProperties>
</file>