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621" r:id="rId3"/>
    <p:sldId id="622" r:id="rId4"/>
    <p:sldId id="623" r:id="rId5"/>
    <p:sldId id="639" r:id="rId6"/>
    <p:sldId id="624" r:id="rId7"/>
    <p:sldId id="637" r:id="rId8"/>
    <p:sldId id="638" r:id="rId9"/>
    <p:sldId id="641" r:id="rId10"/>
    <p:sldId id="640" r:id="rId11"/>
    <p:sldId id="625" r:id="rId12"/>
    <p:sldId id="626" r:id="rId13"/>
    <p:sldId id="627" r:id="rId14"/>
    <p:sldId id="628" r:id="rId15"/>
    <p:sldId id="629" r:id="rId16"/>
    <p:sldId id="630" r:id="rId17"/>
    <p:sldId id="631" r:id="rId18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CC0066"/>
    <a:srgbClr val="800000"/>
    <a:srgbClr val="CC99FF"/>
    <a:srgbClr val="66CCFF"/>
    <a:srgbClr val="FF0000"/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46" autoAdjust="0"/>
  </p:normalViewPr>
  <p:slideViewPr>
    <p:cSldViewPr>
      <p:cViewPr varScale="1">
        <p:scale>
          <a:sx n="62" d="100"/>
          <a:sy n="62" d="100"/>
        </p:scale>
        <p:origin x="-133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DEE1420-7766-4A1F-B704-6A29B5195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30563"/>
            <a:ext cx="79422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20C6B33-1AF2-4464-9D75-4A692528B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C6AF-2530-42BF-96B4-89FC58D199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E05D-E89C-4AB5-AD23-38034B1A8F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03225"/>
            <a:ext cx="2171700" cy="57229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403225"/>
            <a:ext cx="6362700" cy="57229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323B-C6F2-4BCC-9F38-EB6BF93A00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6E4B-7808-49BE-91F3-CD691649D5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DCF6-08EF-4AEE-AAA1-EDA3BB0A3F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917A-D3BC-458B-8BCA-5206758256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9E58-AB5C-421B-BF09-766CD56243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5E36-4375-4F3A-8AA5-14AE6F8690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F490-ACDD-48DE-B0C8-98404C0C05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C9E4-9AF7-4DAF-8E9D-F7E83A8C38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7DED-13AC-4672-83FD-2A67241360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DC22-D944-4A38-97BC-AF1BA00215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4E6B-FA46-4838-992B-F9208ACA97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921F-9E31-4636-BFA0-7338AADB85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403225"/>
            <a:ext cx="2286000" cy="57229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403225"/>
            <a:ext cx="6705600" cy="57229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D3409-1C3C-4D9E-A4D6-1AAFF71EBC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3225"/>
            <a:ext cx="9144000" cy="1081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8991-AF38-4701-B368-5111BF5C0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0" y="403225"/>
            <a:ext cx="9144000" cy="57229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7E05-1D87-4D91-BB7D-90434EBFE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C80B-53C6-4ABE-879E-7E6181E962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B538-0B60-48CF-97A1-710E832DA0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55BA-9E2B-468F-B9F3-D8EADFEBC5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D17E-C93A-4E1E-9C6D-429A0FDDDF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AC52-DF09-45D7-8ACF-F96FD4D905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BBD4-EEBF-4A92-9A14-721C2D39B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4F47-2365-4DC0-BCBA-FFA0F4349C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3225"/>
            <a:ext cx="7740650" cy="649288"/>
          </a:xfrm>
          <a:prstGeom prst="rect">
            <a:avLst/>
          </a:prstGeom>
          <a:gradFill rotWithShape="1">
            <a:gsLst>
              <a:gs pos="0">
                <a:srgbClr val="184776"/>
              </a:gs>
              <a:gs pos="100000">
                <a:srgbClr val="33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8369733-72AE-428B-B753-C1C9EE8A43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7"/>
          <p:cNvGrpSpPr>
            <a:grpSpLocks/>
          </p:cNvGrpSpPr>
          <p:nvPr userDrawn="1"/>
        </p:nvGrpSpPr>
        <p:grpSpPr bwMode="auto">
          <a:xfrm>
            <a:off x="0" y="5514975"/>
            <a:ext cx="9144000" cy="1328738"/>
            <a:chOff x="0" y="3474"/>
            <a:chExt cx="5760" cy="837"/>
          </a:xfrm>
        </p:grpSpPr>
        <p:sp>
          <p:nvSpPr>
            <p:cNvPr id="233484" name="Rectangle 12"/>
            <p:cNvSpPr>
              <a:spLocks noChangeArrowheads="1"/>
            </p:cNvSpPr>
            <p:nvPr userDrawn="1"/>
          </p:nvSpPr>
          <p:spPr bwMode="auto">
            <a:xfrm>
              <a:off x="0" y="3974"/>
              <a:ext cx="5760" cy="31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1033" name="Picture 10" descr="logo2007_07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022"/>
              <a:ext cx="85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481" name="Text Box 9"/>
            <p:cNvSpPr txBox="1">
              <a:spLocks noChangeArrowheads="1"/>
            </p:cNvSpPr>
            <p:nvPr userDrawn="1"/>
          </p:nvSpPr>
          <p:spPr bwMode="auto">
            <a:xfrm>
              <a:off x="3447" y="4020"/>
              <a:ext cx="23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人文素養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社會關懷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專業知能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國際視野</a:t>
              </a:r>
            </a:p>
          </p:txBody>
        </p:sp>
        <p:pic>
          <p:nvPicPr>
            <p:cNvPr id="1035" name="Picture 13" descr="P1020077_大小 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" y="3628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4" descr="P1020012_大小 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476" y="3474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5" descr="P1020735_大小 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11" y="3858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6" descr="P1010978_大小 "/>
            <p:cNvPicPr>
              <a:picLocks noChangeAspect="1" noChangeArrowheads="1"/>
            </p:cNvPicPr>
            <p:nvPr userDrawn="1"/>
          </p:nvPicPr>
          <p:blipFill>
            <a:blip r:embed="rId17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1455" y="3657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3225"/>
            <a:ext cx="9144000" cy="1081088"/>
          </a:xfrm>
          <a:prstGeom prst="rect">
            <a:avLst/>
          </a:prstGeom>
          <a:gradFill rotWithShape="1">
            <a:gsLst>
              <a:gs pos="0">
                <a:srgbClr val="184776"/>
              </a:gs>
              <a:gs pos="100000">
                <a:srgbClr val="33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7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2CEDB8-CBAB-4C29-BBD9-FC3D2A85DC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5" name="Group 7"/>
          <p:cNvGrpSpPr>
            <a:grpSpLocks/>
          </p:cNvGrpSpPr>
          <p:nvPr userDrawn="1"/>
        </p:nvGrpSpPr>
        <p:grpSpPr bwMode="auto">
          <a:xfrm>
            <a:off x="0" y="5514975"/>
            <a:ext cx="9144000" cy="1328738"/>
            <a:chOff x="0" y="3474"/>
            <a:chExt cx="5760" cy="837"/>
          </a:xfrm>
        </p:grpSpPr>
        <p:sp>
          <p:nvSpPr>
            <p:cNvPr id="877576" name="Rectangle 8"/>
            <p:cNvSpPr>
              <a:spLocks noChangeArrowheads="1"/>
            </p:cNvSpPr>
            <p:nvPr userDrawn="1"/>
          </p:nvSpPr>
          <p:spPr bwMode="auto">
            <a:xfrm>
              <a:off x="0" y="3974"/>
              <a:ext cx="5760" cy="31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2057" name="Picture 9" descr="logo2007_07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022"/>
              <a:ext cx="85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7578" name="Text Box 10"/>
            <p:cNvSpPr txBox="1">
              <a:spLocks noChangeArrowheads="1"/>
            </p:cNvSpPr>
            <p:nvPr userDrawn="1"/>
          </p:nvSpPr>
          <p:spPr bwMode="auto">
            <a:xfrm>
              <a:off x="3447" y="4020"/>
              <a:ext cx="23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人文素養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社會關懷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專業知能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國際視野</a:t>
              </a:r>
            </a:p>
          </p:txBody>
        </p:sp>
        <p:pic>
          <p:nvPicPr>
            <p:cNvPr id="2059" name="Picture 11" descr="P1020077_大小 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8" y="3628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P1020012_大小 "/>
            <p:cNvPicPr>
              <a:picLocks noChangeAspect="1" noChangeArrowheads="1"/>
            </p:cNvPicPr>
            <p:nvPr userDrawn="1"/>
          </p:nvPicPr>
          <p:blipFill>
            <a:blip r:embed="rId17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476" y="3474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 descr="P1020735_大小 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11" y="3858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4" descr="P1010978_大小 "/>
            <p:cNvPicPr>
              <a:picLocks noChangeAspect="1" noChangeArrowheads="1"/>
            </p:cNvPicPr>
            <p:nvPr userDrawn="1"/>
          </p:nvPicPr>
          <p:blipFill>
            <a:blip r:embed="rId19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1455" y="3657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081088"/>
          </a:xfrm>
        </p:spPr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2592288"/>
                <a:gridCol w="2314600"/>
              </a:tblGrid>
              <a:tr h="275742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計畫代碼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計畫編碼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範例</a:t>
                      </a:r>
                      <a:endParaRPr lang="zh-TW" altLang="en-US" dirty="0"/>
                    </a:p>
                  </a:txBody>
                  <a:tcPr/>
                </a:tc>
              </a:tr>
              <a:tr h="1102968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：建教合作計畫（預算外）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建教合作計畫：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教育部計畫：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經濟部計畫：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E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結餘款計畫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 U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其他計畫：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E02901001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U02901001N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7574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B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：國科會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計畫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國科會計畫：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B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B02901001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75742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：代收代付（預算內）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代收代付計畫：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89355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D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：其他預算外計畫 （預算外）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捐贈計畫：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場租計畫：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F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其他計畫：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H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F02901001N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H02901001N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75742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E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：推廣教育計畫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預算外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專班計畫：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P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P02901001N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10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本室設帳畫面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部門類</a:t>
            </a:r>
            <a:r>
              <a:rPr lang="en-US" altLang="zh-TW" sz="1800" dirty="0" smtClean="0">
                <a:latin typeface="+mj-ea"/>
                <a:ea typeface="+mj-ea"/>
              </a:rPr>
              <a:t>:T)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7320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11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本室審核畫面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計畫類</a:t>
            </a:r>
            <a:r>
              <a:rPr lang="en-US" altLang="zh-TW" sz="1800" dirty="0" smtClean="0">
                <a:latin typeface="+mj-ea"/>
                <a:ea typeface="+mj-ea"/>
              </a:rPr>
              <a:t>:A-H)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992888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12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本室審核畫面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部門類</a:t>
            </a:r>
            <a:r>
              <a:rPr lang="en-US" altLang="zh-TW" sz="1800" dirty="0" smtClean="0">
                <a:latin typeface="+mj-ea"/>
                <a:ea typeface="+mj-ea"/>
              </a:rPr>
              <a:t>:T)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369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13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系所端登帳及查詢畫面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計畫類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628800"/>
            <a:ext cx="828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14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系所端登帳及查詢畫面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部門類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54200"/>
            <a:ext cx="8208912" cy="359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15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系所端查詢之收支報告表畫面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計畫類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556793"/>
            <a:ext cx="8235950" cy="397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16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系所端查詢之流用明細畫面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部門類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556792"/>
            <a:ext cx="8337550" cy="40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2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73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2592288"/>
                <a:gridCol w="2386608"/>
              </a:tblGrid>
              <a:tr h="349456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計畫代碼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計畫編碼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範例</a:t>
                      </a:r>
                      <a:endParaRPr lang="zh-TW" altLang="en-US" dirty="0"/>
                    </a:p>
                  </a:txBody>
                  <a:tcPr/>
                </a:tc>
              </a:tr>
              <a:tr h="1659915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F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：其他預算內計畫（預算內）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教育部計畫：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勞委會計畫：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L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青輔會計畫：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Y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招生收入：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S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專班計畫：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P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其他計畫：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R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M02901501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L02901001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Y02901001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S02901001N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P02901501N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R02901001N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49456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G: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卓越計畫（預算內）</a:t>
                      </a:r>
                      <a:endParaRPr lang="zh-TW" sz="18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卓越計畫：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G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G02016501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11548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H: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典範科大計畫（預算內）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典範科大計畫：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H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H02840510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58626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T: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本校基金（預算內）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102T901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3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2000" dirty="0" smtClean="0">
                <a:latin typeface="+mj-ea"/>
                <a:ea typeface="+mj-ea"/>
              </a:rPr>
              <a:t>範例備註：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000" dirty="0" smtClean="0">
                <a:latin typeface="+mj-ea"/>
                <a:ea typeface="+mj-ea"/>
              </a:rPr>
              <a:t>1.</a:t>
            </a:r>
            <a:r>
              <a:rPr lang="zh-TW" altLang="zh-TW" sz="2000" dirty="0" smtClean="0">
                <a:latin typeface="+mj-ea"/>
                <a:ea typeface="+mj-ea"/>
              </a:rPr>
              <a:t>前</a:t>
            </a:r>
            <a:r>
              <a:rPr lang="en-US" altLang="zh-TW" sz="2000" dirty="0" smtClean="0">
                <a:latin typeface="+mj-ea"/>
                <a:ea typeface="+mj-ea"/>
              </a:rPr>
              <a:t>1</a:t>
            </a:r>
            <a:r>
              <a:rPr lang="zh-TW" altLang="zh-TW" sz="2000" dirty="0" smtClean="0">
                <a:latin typeface="+mj-ea"/>
                <a:ea typeface="+mj-ea"/>
              </a:rPr>
              <a:t>碼為計畫編碼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zh-TW" sz="2000" dirty="0" smtClean="0">
                <a:latin typeface="+mj-ea"/>
                <a:ea typeface="+mj-ea"/>
              </a:rPr>
              <a:t>例如教育部計畫</a:t>
            </a:r>
            <a:r>
              <a:rPr lang="en-US" altLang="zh-TW" sz="2000" dirty="0" smtClean="0">
                <a:latin typeface="+mj-ea"/>
                <a:ea typeface="+mj-ea"/>
              </a:rPr>
              <a:t>:M)</a:t>
            </a:r>
            <a:endParaRPr lang="zh-TW" altLang="zh-TW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000" dirty="0" smtClean="0">
                <a:latin typeface="+mj-ea"/>
                <a:ea typeface="+mj-ea"/>
              </a:rPr>
              <a:t>2.</a:t>
            </a:r>
            <a:r>
              <a:rPr lang="zh-TW" altLang="zh-TW" sz="2000" dirty="0" smtClean="0">
                <a:latin typeface="+mj-ea"/>
                <a:ea typeface="+mj-ea"/>
              </a:rPr>
              <a:t>接著</a:t>
            </a:r>
            <a:r>
              <a:rPr lang="en-US" altLang="zh-TW" sz="2000" dirty="0" smtClean="0">
                <a:latin typeface="+mj-ea"/>
                <a:ea typeface="+mj-ea"/>
              </a:rPr>
              <a:t>2</a:t>
            </a:r>
            <a:r>
              <a:rPr lang="zh-TW" altLang="zh-TW" sz="2000" dirty="0" smtClean="0">
                <a:latin typeface="+mj-ea"/>
                <a:ea typeface="+mj-ea"/>
              </a:rPr>
              <a:t>碼計畫年度（例如</a:t>
            </a:r>
            <a:r>
              <a:rPr lang="en-US" altLang="zh-TW" sz="2000" dirty="0" smtClean="0">
                <a:latin typeface="+mj-ea"/>
                <a:ea typeface="+mj-ea"/>
              </a:rPr>
              <a:t>100</a:t>
            </a:r>
            <a:r>
              <a:rPr lang="zh-TW" altLang="zh-TW" sz="2000" dirty="0" smtClean="0">
                <a:latin typeface="+mj-ea"/>
                <a:ea typeface="+mj-ea"/>
              </a:rPr>
              <a:t>年設</a:t>
            </a:r>
            <a:r>
              <a:rPr lang="en-US" altLang="zh-TW" sz="2000" dirty="0" smtClean="0">
                <a:latin typeface="+mj-ea"/>
                <a:ea typeface="+mj-ea"/>
              </a:rPr>
              <a:t>00</a:t>
            </a:r>
            <a:r>
              <a:rPr lang="zh-TW" altLang="zh-TW" sz="2000" dirty="0" smtClean="0">
                <a:latin typeface="+mj-ea"/>
                <a:ea typeface="+mj-ea"/>
              </a:rPr>
              <a:t>、</a:t>
            </a:r>
            <a:r>
              <a:rPr lang="en-US" altLang="zh-TW" sz="2000" dirty="0" smtClean="0">
                <a:latin typeface="+mj-ea"/>
                <a:ea typeface="+mj-ea"/>
              </a:rPr>
              <a:t>101</a:t>
            </a:r>
            <a:r>
              <a:rPr lang="zh-TW" altLang="zh-TW" sz="2000" dirty="0" smtClean="0">
                <a:latin typeface="+mj-ea"/>
                <a:ea typeface="+mj-ea"/>
              </a:rPr>
              <a:t>年設</a:t>
            </a:r>
            <a:r>
              <a:rPr lang="en-US" altLang="zh-TW" sz="2000" dirty="0" smtClean="0">
                <a:latin typeface="+mj-ea"/>
                <a:ea typeface="+mj-ea"/>
              </a:rPr>
              <a:t>01</a:t>
            </a:r>
            <a:r>
              <a:rPr lang="zh-TW" altLang="zh-TW" sz="2000" dirty="0" smtClean="0">
                <a:latin typeface="+mj-ea"/>
                <a:ea typeface="+mj-ea"/>
              </a:rPr>
              <a:t>）</a:t>
            </a:r>
          </a:p>
          <a:p>
            <a:pPr>
              <a:buNone/>
            </a:pPr>
            <a:r>
              <a:rPr lang="en-US" altLang="zh-TW" sz="2000" dirty="0" smtClean="0">
                <a:latin typeface="+mj-ea"/>
                <a:ea typeface="+mj-ea"/>
              </a:rPr>
              <a:t>3.</a:t>
            </a:r>
            <a:r>
              <a:rPr lang="zh-TW" altLang="zh-TW" sz="2000" dirty="0" smtClean="0">
                <a:latin typeface="+mj-ea"/>
                <a:ea typeface="+mj-ea"/>
              </a:rPr>
              <a:t>中間</a:t>
            </a:r>
            <a:r>
              <a:rPr lang="en-US" altLang="zh-TW" sz="2000" dirty="0" smtClean="0">
                <a:latin typeface="+mj-ea"/>
                <a:ea typeface="+mj-ea"/>
              </a:rPr>
              <a:t>3</a:t>
            </a:r>
            <a:r>
              <a:rPr lang="zh-TW" altLang="zh-TW" sz="2000" dirty="0" smtClean="0">
                <a:latin typeface="+mj-ea"/>
                <a:ea typeface="+mj-ea"/>
              </a:rPr>
              <a:t>碼為系所代碼（例如</a:t>
            </a:r>
            <a:r>
              <a:rPr lang="en-US" altLang="zh-TW" sz="2000" dirty="0" smtClean="0">
                <a:latin typeface="+mj-ea"/>
                <a:ea typeface="+mj-ea"/>
              </a:rPr>
              <a:t>901</a:t>
            </a:r>
            <a:r>
              <a:rPr lang="zh-TW" altLang="zh-TW" sz="2000" dirty="0" smtClean="0">
                <a:latin typeface="+mj-ea"/>
                <a:ea typeface="+mj-ea"/>
              </a:rPr>
              <a:t>為機械系）</a:t>
            </a:r>
          </a:p>
          <a:p>
            <a:pPr>
              <a:buNone/>
            </a:pPr>
            <a:r>
              <a:rPr lang="en-US" altLang="zh-TW" sz="2000" dirty="0" smtClean="0">
                <a:latin typeface="+mj-ea"/>
                <a:ea typeface="+mj-ea"/>
              </a:rPr>
              <a:t>4.</a:t>
            </a:r>
            <a:r>
              <a:rPr lang="zh-TW" altLang="zh-TW" sz="2000" dirty="0" smtClean="0">
                <a:latin typeface="+mj-ea"/>
                <a:ea typeface="+mj-ea"/>
              </a:rPr>
              <a:t>後</a:t>
            </a:r>
            <a:r>
              <a:rPr lang="en-US" altLang="zh-TW" sz="2000" dirty="0" smtClean="0">
                <a:latin typeface="+mj-ea"/>
                <a:ea typeface="+mj-ea"/>
              </a:rPr>
              <a:t>3</a:t>
            </a:r>
            <a:r>
              <a:rPr lang="zh-TW" altLang="zh-TW" sz="2000" dirty="0" smtClean="0">
                <a:latin typeface="+mj-ea"/>
                <a:ea typeface="+mj-ea"/>
              </a:rPr>
              <a:t>碼為計畫順序由</a:t>
            </a:r>
            <a:r>
              <a:rPr lang="en-US" altLang="zh-TW" sz="2000" dirty="0" smtClean="0">
                <a:latin typeface="+mj-ea"/>
                <a:ea typeface="+mj-ea"/>
              </a:rPr>
              <a:t>001</a:t>
            </a:r>
            <a:r>
              <a:rPr lang="zh-TW" altLang="zh-TW" sz="2000" dirty="0" smtClean="0">
                <a:latin typeface="+mj-ea"/>
                <a:ea typeface="+mj-ea"/>
              </a:rPr>
              <a:t>編起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zh-TW" sz="2000" dirty="0" smtClean="0">
                <a:latin typeface="+mj-ea"/>
                <a:ea typeface="+mj-ea"/>
              </a:rPr>
              <a:t>同政府機關有預算內及預算外者，預算外後</a:t>
            </a:r>
            <a:r>
              <a:rPr lang="en-US" altLang="zh-TW" sz="2000" dirty="0" smtClean="0">
                <a:latin typeface="+mj-ea"/>
                <a:ea typeface="+mj-ea"/>
              </a:rPr>
              <a:t>3</a:t>
            </a:r>
            <a:r>
              <a:rPr lang="zh-TW" altLang="zh-TW" sz="2000" dirty="0" smtClean="0">
                <a:latin typeface="+mj-ea"/>
                <a:ea typeface="+mj-ea"/>
              </a:rPr>
              <a:t>碼由</a:t>
            </a:r>
            <a:r>
              <a:rPr lang="en-US" altLang="zh-TW" sz="2000" dirty="0" smtClean="0">
                <a:latin typeface="+mj-ea"/>
                <a:ea typeface="+mj-ea"/>
              </a:rPr>
              <a:t>001</a:t>
            </a:r>
            <a:r>
              <a:rPr lang="zh-TW" altLang="zh-TW" sz="2000" dirty="0" smtClean="0">
                <a:latin typeface="+mj-ea"/>
                <a:ea typeface="+mj-ea"/>
              </a:rPr>
              <a:t>編起，預算內後</a:t>
            </a:r>
            <a:r>
              <a:rPr lang="en-US" altLang="zh-TW" sz="2000" dirty="0" smtClean="0">
                <a:latin typeface="+mj-ea"/>
                <a:ea typeface="+mj-ea"/>
              </a:rPr>
              <a:t>3</a:t>
            </a:r>
            <a:r>
              <a:rPr lang="zh-TW" altLang="zh-TW" sz="2000" dirty="0" smtClean="0">
                <a:latin typeface="+mj-ea"/>
                <a:ea typeface="+mj-ea"/>
              </a:rPr>
              <a:t>碼由</a:t>
            </a:r>
            <a:r>
              <a:rPr lang="en-US" altLang="zh-TW" sz="2000" dirty="0" smtClean="0">
                <a:latin typeface="+mj-ea"/>
                <a:ea typeface="+mj-ea"/>
              </a:rPr>
              <a:t>501</a:t>
            </a:r>
            <a:r>
              <a:rPr lang="zh-TW" altLang="zh-TW" sz="2000" dirty="0" smtClean="0">
                <a:latin typeface="+mj-ea"/>
                <a:ea typeface="+mj-ea"/>
              </a:rPr>
              <a:t>編起</a:t>
            </a:r>
            <a:r>
              <a:rPr lang="en-US" altLang="zh-TW" sz="2000" dirty="0" smtClean="0">
                <a:latin typeface="+mj-ea"/>
                <a:ea typeface="+mj-ea"/>
              </a:rPr>
              <a:t>)</a:t>
            </a:r>
            <a:endParaRPr lang="zh-TW" altLang="zh-TW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000" dirty="0" smtClean="0">
                <a:latin typeface="+mj-ea"/>
                <a:ea typeface="+mj-ea"/>
              </a:rPr>
              <a:t>5.</a:t>
            </a:r>
            <a:r>
              <a:rPr lang="zh-TW" altLang="zh-TW" sz="2000" dirty="0" smtClean="0">
                <a:latin typeface="+mj-ea"/>
                <a:ea typeface="+mj-ea"/>
              </a:rPr>
              <a:t>最後為計畫是否應另存（</a:t>
            </a:r>
            <a:r>
              <a:rPr lang="en-US" altLang="zh-TW" sz="2000" dirty="0" smtClean="0">
                <a:latin typeface="+mj-ea"/>
                <a:ea typeface="+mj-ea"/>
              </a:rPr>
              <a:t>N</a:t>
            </a:r>
            <a:r>
              <a:rPr lang="zh-TW" altLang="zh-TW" sz="2000" dirty="0" smtClean="0">
                <a:latin typeface="+mj-ea"/>
                <a:ea typeface="+mj-ea"/>
              </a:rPr>
              <a:t>為不另存）</a:t>
            </a:r>
          </a:p>
          <a:p>
            <a:pPr>
              <a:buNone/>
            </a:pPr>
            <a:r>
              <a:rPr lang="en-US" altLang="zh-TW" sz="2000" dirty="0" smtClean="0">
                <a:latin typeface="+mj-ea"/>
                <a:ea typeface="+mj-ea"/>
              </a:rPr>
              <a:t>6.</a:t>
            </a:r>
            <a:r>
              <a:rPr lang="zh-TW" altLang="zh-TW" sz="2000" dirty="0" smtClean="0">
                <a:latin typeface="+mj-ea"/>
                <a:ea typeface="+mj-ea"/>
              </a:rPr>
              <a:t>設計畫名稱如為政府單位時請在前面加該單位名稱</a:t>
            </a:r>
            <a:r>
              <a:rPr lang="en-US" altLang="zh-TW" sz="2000" dirty="0" smtClean="0">
                <a:latin typeface="+mj-ea"/>
                <a:ea typeface="+mj-ea"/>
              </a:rPr>
              <a:t> (</a:t>
            </a:r>
            <a:r>
              <a:rPr lang="zh-TW" altLang="zh-TW" sz="2000" dirty="0" smtClean="0">
                <a:latin typeface="+mj-ea"/>
                <a:ea typeface="+mj-ea"/>
              </a:rPr>
              <a:t>例如教育部</a:t>
            </a:r>
            <a:r>
              <a:rPr lang="en-US" altLang="zh-TW" sz="2000" dirty="0" smtClean="0">
                <a:latin typeface="+mj-ea"/>
                <a:ea typeface="+mj-ea"/>
              </a:rPr>
              <a:t>-XXX)</a:t>
            </a:r>
            <a:endParaRPr lang="zh-TW" altLang="zh-TW" sz="2000" dirty="0" smtClean="0">
              <a:latin typeface="+mj-ea"/>
              <a:ea typeface="+mj-ea"/>
            </a:endParaRPr>
          </a:p>
          <a:p>
            <a:endParaRPr lang="zh-TW" altLang="en-US" sz="18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4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C:</a:t>
            </a:r>
            <a:r>
              <a:rPr lang="zh-TW" altLang="en-US" sz="1800" dirty="0" smtClean="0">
                <a:latin typeface="+mj-ea"/>
                <a:ea typeface="+mj-ea"/>
              </a:rPr>
              <a:t>目前代收代付之計畫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28799"/>
            <a:ext cx="8240018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5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本室設帳畫面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計畫類</a:t>
            </a:r>
            <a:r>
              <a:rPr lang="en-US" altLang="zh-TW" sz="1800" dirty="0" smtClean="0">
                <a:latin typeface="+mj-ea"/>
                <a:ea typeface="+mj-ea"/>
              </a:rPr>
              <a:t>:A-H)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29CF97-EAC1-441F-8A0F-65BC2A3A4A63}" type="slidenum">
              <a:rPr lang="en-US" altLang="zh-TW" sz="1400" b="0"/>
              <a:pPr algn="r"/>
              <a:t>6</a:t>
            </a:fld>
            <a:endParaRPr lang="en-US" altLang="zh-TW" sz="14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28774"/>
            <a:ext cx="8137525" cy="475255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新申請登帳系統帳號及密碼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系所端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進入主計室網頁→點選「網路請購」進入網路請購查詢系統的帳號認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證畫面→點選「主計室線上請購授權申請書」→以書面方式填寫相關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資料經主管核章送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主計室→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主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計室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設定帳號及密碼完成後以電話通知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申請人始用。</a:t>
            </a: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帳號經設定後即不能做修改，僅能修改使用人姓名及密碼。</a:t>
            </a: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主計室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依系所端送出之「主計室線上請購授權申請書」及「登帳使用者代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碼調查表」設立部門帳及計畫帳之主持人。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若系所端承辦人或業務有更換請務必填寫「主計室線上請購授權申請</a:t>
            </a:r>
            <a:endParaRPr lang="en-US" altLang="zh-TW" sz="20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書」及「登帳使用者代碼調查表」。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目前登帳使用者代碼調查表已於</a:t>
            </a:r>
            <a:endParaRPr lang="en-US" altLang="zh-TW" sz="20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102.2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月底調查完畢，請各單位再次審視目前業務與之前送出之表單如</a:t>
            </a:r>
            <a:endParaRPr lang="en-US" altLang="zh-TW" sz="20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有更動，請再次填寫並送至主計室以利更新。</a:t>
            </a:r>
            <a:endParaRPr lang="en-US" altLang="zh-TW" sz="20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「登帳使用者代碼調查表」置於主計室網頁「表格下載」處。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endParaRPr lang="en-US" altLang="zh-TW" sz="20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A01D0F-893D-4B03-8452-2076E3CA79D1}" type="slidenum">
              <a:rPr lang="en-US" altLang="zh-TW" sz="1400" b="0"/>
              <a:pPr algn="r"/>
              <a:t>7</a:t>
            </a:fld>
            <a:endParaRPr lang="en-US" altLang="zh-TW" sz="1400" b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208962" cy="1081087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800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800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1"/>
            <a:ext cx="7776864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8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D:\桌面\0729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776863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9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D:\桌面\0729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484784"/>
            <a:ext cx="6336705" cy="53732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ncut簡報範本6</Template>
  <TotalTime>8605</TotalTime>
  <Words>775</Words>
  <Application>Microsoft Office PowerPoint</Application>
  <PresentationFormat>如螢幕大小 (4:3)</PresentationFormat>
  <Paragraphs>221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自訂設計</vt:lpstr>
      <vt:lpstr>2_自訂設計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530</cp:revision>
  <dcterms:created xsi:type="dcterms:W3CDTF">2007-05-23T06:29:36Z</dcterms:created>
  <dcterms:modified xsi:type="dcterms:W3CDTF">2014-02-14T02:51:06Z</dcterms:modified>
</cp:coreProperties>
</file>