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621" r:id="rId3"/>
    <p:sldId id="622" r:id="rId4"/>
    <p:sldId id="643" r:id="rId5"/>
    <p:sldId id="644" r:id="rId6"/>
    <p:sldId id="645" r:id="rId7"/>
    <p:sldId id="646" r:id="rId8"/>
    <p:sldId id="642" r:id="rId9"/>
    <p:sldId id="625" r:id="rId10"/>
    <p:sldId id="624" r:id="rId11"/>
    <p:sldId id="648" r:id="rId12"/>
    <p:sldId id="629" r:id="rId13"/>
    <p:sldId id="631" r:id="rId14"/>
    <p:sldId id="649" r:id="rId15"/>
    <p:sldId id="650" r:id="rId16"/>
    <p:sldId id="653" r:id="rId17"/>
    <p:sldId id="651" r:id="rId18"/>
    <p:sldId id="652" r:id="rId19"/>
    <p:sldId id="654" r:id="rId20"/>
    <p:sldId id="655" r:id="rId21"/>
    <p:sldId id="656" r:id="rId22"/>
  </p:sldIdLst>
  <p:sldSz cx="9144000" cy="6858000" type="screen4x3"/>
  <p:notesSz cx="9926638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00FF"/>
    <a:srgbClr val="CC0066"/>
    <a:srgbClr val="800000"/>
    <a:srgbClr val="CC99FF"/>
    <a:srgbClr val="66CCFF"/>
    <a:srgbClr val="FF0000"/>
    <a:srgbClr val="FF33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46" autoAdjust="0"/>
  </p:normalViewPr>
  <p:slideViewPr>
    <p:cSldViewPr>
      <p:cViewPr varScale="1">
        <p:scale>
          <a:sx n="61" d="100"/>
          <a:sy n="61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DEE1420-7766-4A1F-B704-6A29B51952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30563"/>
            <a:ext cx="79422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20C6B33-1AF2-4464-9D75-4A692528BE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2C6AF-2530-42BF-96B4-89FC58D199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E05D-E89C-4AB5-AD23-38034B1A8F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403225"/>
            <a:ext cx="2171700" cy="57229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403225"/>
            <a:ext cx="6362700" cy="57229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7323B-C6F2-4BCC-9F38-EB6BF93A00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26E4B-7808-49BE-91F3-CD691649D5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7DCF6-08EF-4AEE-AAA1-EDA3BB0A3F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8917A-D3BC-458B-8BCA-5206758256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9E58-AB5C-421B-BF09-766CD56243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5E36-4375-4F3A-8AA5-14AE6F8690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F490-ACDD-48DE-B0C8-98404C0C05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C9E4-9AF7-4DAF-8E9D-F7E83A8C38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37DED-13AC-4672-83FD-2A67241360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DC22-D944-4A38-97BC-AF1BA00215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4E6B-FA46-4838-992B-F9208ACA97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921F-9E31-4636-BFA0-7338AADB85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403225"/>
            <a:ext cx="2286000" cy="57229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403225"/>
            <a:ext cx="6705600" cy="57229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D3409-1C3C-4D9E-A4D6-1AAFF71EBC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03225"/>
            <a:ext cx="9144000" cy="1081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8991-AF38-4701-B368-5111BF5C0B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0" y="403225"/>
            <a:ext cx="9144000" cy="57229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B7E05-1D87-4D91-BB7D-90434EBFED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C80B-53C6-4ABE-879E-7E6181E962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3B538-0B60-48CF-97A1-710E832DA0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55BA-9E2B-468F-B9F3-D8EADFEBC5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D17E-C93A-4E1E-9C6D-429A0FDDDF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AC52-DF09-45D7-8ACF-F96FD4D905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BBD4-EEBF-4A92-9A14-721C2D39BF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4F47-2365-4DC0-BCBA-FFA0F4349C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03225"/>
            <a:ext cx="7740650" cy="649288"/>
          </a:xfrm>
          <a:prstGeom prst="rect">
            <a:avLst/>
          </a:prstGeom>
          <a:gradFill rotWithShape="1">
            <a:gsLst>
              <a:gs pos="0">
                <a:srgbClr val="184776"/>
              </a:gs>
              <a:gs pos="100000">
                <a:srgbClr val="3399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8369733-72AE-428B-B753-C1C9EE8A43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7"/>
          <p:cNvGrpSpPr>
            <a:grpSpLocks/>
          </p:cNvGrpSpPr>
          <p:nvPr userDrawn="1"/>
        </p:nvGrpSpPr>
        <p:grpSpPr bwMode="auto">
          <a:xfrm>
            <a:off x="0" y="5514975"/>
            <a:ext cx="9144000" cy="1328738"/>
            <a:chOff x="0" y="3474"/>
            <a:chExt cx="5760" cy="837"/>
          </a:xfrm>
        </p:grpSpPr>
        <p:sp>
          <p:nvSpPr>
            <p:cNvPr id="233484" name="Rectangle 12"/>
            <p:cNvSpPr>
              <a:spLocks noChangeArrowheads="1"/>
            </p:cNvSpPr>
            <p:nvPr userDrawn="1"/>
          </p:nvSpPr>
          <p:spPr bwMode="auto">
            <a:xfrm>
              <a:off x="0" y="3974"/>
              <a:ext cx="5760" cy="31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pic>
          <p:nvPicPr>
            <p:cNvPr id="1033" name="Picture 10" descr="logo2007_07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022"/>
              <a:ext cx="85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481" name="Text Box 9"/>
            <p:cNvSpPr txBox="1">
              <a:spLocks noChangeArrowheads="1"/>
            </p:cNvSpPr>
            <p:nvPr userDrawn="1"/>
          </p:nvSpPr>
          <p:spPr bwMode="auto">
            <a:xfrm>
              <a:off x="3447" y="4020"/>
              <a:ext cx="23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1400" b="0">
                  <a:solidFill>
                    <a:schemeClr val="bg1"/>
                  </a:solidFill>
                  <a:ea typeface="標楷體" pitchFamily="65" charset="-120"/>
                </a:rPr>
                <a:t>人文素養</a:t>
              </a:r>
              <a:r>
                <a:rPr lang="en-US" altLang="zh-TW" sz="1400" b="0">
                  <a:solidFill>
                    <a:schemeClr val="bg1"/>
                  </a:solidFill>
                  <a:latin typeface="標楷體"/>
                  <a:ea typeface="標楷體" pitchFamily="65" charset="-120"/>
                </a:rPr>
                <a:t>‧</a:t>
              </a:r>
              <a:r>
                <a:rPr lang="zh-TW" altLang="en-US" sz="1400" b="0">
                  <a:solidFill>
                    <a:schemeClr val="bg1"/>
                  </a:solidFill>
                  <a:ea typeface="標楷體" pitchFamily="65" charset="-120"/>
                </a:rPr>
                <a:t>社會關懷</a:t>
              </a:r>
              <a:r>
                <a:rPr lang="en-US" altLang="zh-TW" sz="1400" b="0">
                  <a:solidFill>
                    <a:schemeClr val="bg1"/>
                  </a:solidFill>
                  <a:latin typeface="標楷體"/>
                  <a:ea typeface="標楷體" pitchFamily="65" charset="-120"/>
                </a:rPr>
                <a:t>‧</a:t>
              </a:r>
              <a:r>
                <a:rPr lang="zh-TW" altLang="en-US" sz="1400" b="0">
                  <a:solidFill>
                    <a:schemeClr val="bg1"/>
                  </a:solidFill>
                  <a:ea typeface="標楷體" pitchFamily="65" charset="-120"/>
                </a:rPr>
                <a:t>專業知能</a:t>
              </a:r>
              <a:r>
                <a:rPr lang="en-US" altLang="zh-TW" sz="1400" b="0">
                  <a:solidFill>
                    <a:schemeClr val="bg1"/>
                  </a:solidFill>
                  <a:latin typeface="標楷體"/>
                  <a:ea typeface="標楷體" pitchFamily="65" charset="-120"/>
                </a:rPr>
                <a:t>‧</a:t>
              </a:r>
              <a:r>
                <a:rPr lang="zh-TW" altLang="en-US" sz="1400" b="0">
                  <a:solidFill>
                    <a:schemeClr val="bg1"/>
                  </a:solidFill>
                  <a:ea typeface="標楷體" pitchFamily="65" charset="-120"/>
                </a:rPr>
                <a:t>國際視野</a:t>
              </a:r>
            </a:p>
          </p:txBody>
        </p:sp>
        <p:pic>
          <p:nvPicPr>
            <p:cNvPr id="1035" name="Picture 13" descr="P1020077_大小 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8" y="3628"/>
              <a:ext cx="51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4" descr="P1020012_大小 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40000" contrast="-40000"/>
            </a:blip>
            <a:srcRect/>
            <a:stretch>
              <a:fillRect/>
            </a:stretch>
          </p:blipFill>
          <p:spPr bwMode="auto">
            <a:xfrm>
              <a:off x="476" y="3474"/>
              <a:ext cx="51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5" descr="P1020735_大小 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911" y="3858"/>
              <a:ext cx="60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16" descr="P1010978_大小 "/>
            <p:cNvPicPr>
              <a:picLocks noChangeAspect="1" noChangeArrowheads="1"/>
            </p:cNvPicPr>
            <p:nvPr userDrawn="1"/>
          </p:nvPicPr>
          <p:blipFill>
            <a:blip r:embed="rId17" cstate="print">
              <a:lum bright="40000" contrast="-40000"/>
            </a:blip>
            <a:srcRect/>
            <a:stretch>
              <a:fillRect/>
            </a:stretch>
          </p:blipFill>
          <p:spPr bwMode="auto">
            <a:xfrm>
              <a:off x="1455" y="3657"/>
              <a:ext cx="60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03225"/>
            <a:ext cx="9144000" cy="1081088"/>
          </a:xfrm>
          <a:prstGeom prst="rect">
            <a:avLst/>
          </a:prstGeom>
          <a:gradFill rotWithShape="1">
            <a:gsLst>
              <a:gs pos="0">
                <a:srgbClr val="184776"/>
              </a:gs>
              <a:gs pos="100000">
                <a:srgbClr val="3399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7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32CEDB8-CBAB-4C29-BBD9-FC3D2A85DC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055" name="Group 7"/>
          <p:cNvGrpSpPr>
            <a:grpSpLocks/>
          </p:cNvGrpSpPr>
          <p:nvPr userDrawn="1"/>
        </p:nvGrpSpPr>
        <p:grpSpPr bwMode="auto">
          <a:xfrm>
            <a:off x="0" y="5514975"/>
            <a:ext cx="9144000" cy="1328738"/>
            <a:chOff x="0" y="3474"/>
            <a:chExt cx="5760" cy="837"/>
          </a:xfrm>
        </p:grpSpPr>
        <p:sp>
          <p:nvSpPr>
            <p:cNvPr id="877576" name="Rectangle 8"/>
            <p:cNvSpPr>
              <a:spLocks noChangeArrowheads="1"/>
            </p:cNvSpPr>
            <p:nvPr userDrawn="1"/>
          </p:nvSpPr>
          <p:spPr bwMode="auto">
            <a:xfrm>
              <a:off x="0" y="3974"/>
              <a:ext cx="5760" cy="31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pic>
          <p:nvPicPr>
            <p:cNvPr id="2057" name="Picture 9" descr="logo2007_07"/>
            <p:cNvPicPr>
              <a:picLocks noChangeAspect="1" noChangeArrowheads="1"/>
            </p:cNvPicPr>
            <p:nvPr userDrawn="1"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022"/>
              <a:ext cx="85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7578" name="Text Box 10"/>
            <p:cNvSpPr txBox="1">
              <a:spLocks noChangeArrowheads="1"/>
            </p:cNvSpPr>
            <p:nvPr userDrawn="1"/>
          </p:nvSpPr>
          <p:spPr bwMode="auto">
            <a:xfrm>
              <a:off x="3447" y="4020"/>
              <a:ext cx="23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1400" b="0">
                  <a:solidFill>
                    <a:schemeClr val="bg1"/>
                  </a:solidFill>
                  <a:ea typeface="標楷體" pitchFamily="65" charset="-120"/>
                </a:rPr>
                <a:t>人文素養</a:t>
              </a:r>
              <a:r>
                <a:rPr lang="en-US" altLang="zh-TW" sz="1400" b="0">
                  <a:solidFill>
                    <a:schemeClr val="bg1"/>
                  </a:solidFill>
                  <a:latin typeface="標楷體"/>
                  <a:ea typeface="標楷體" pitchFamily="65" charset="-120"/>
                </a:rPr>
                <a:t>‧</a:t>
              </a:r>
              <a:r>
                <a:rPr lang="zh-TW" altLang="en-US" sz="1400" b="0">
                  <a:solidFill>
                    <a:schemeClr val="bg1"/>
                  </a:solidFill>
                  <a:ea typeface="標楷體" pitchFamily="65" charset="-120"/>
                </a:rPr>
                <a:t>社會關懷</a:t>
              </a:r>
              <a:r>
                <a:rPr lang="en-US" altLang="zh-TW" sz="1400" b="0">
                  <a:solidFill>
                    <a:schemeClr val="bg1"/>
                  </a:solidFill>
                  <a:latin typeface="標楷體"/>
                  <a:ea typeface="標楷體" pitchFamily="65" charset="-120"/>
                </a:rPr>
                <a:t>‧</a:t>
              </a:r>
              <a:r>
                <a:rPr lang="zh-TW" altLang="en-US" sz="1400" b="0">
                  <a:solidFill>
                    <a:schemeClr val="bg1"/>
                  </a:solidFill>
                  <a:ea typeface="標楷體" pitchFamily="65" charset="-120"/>
                </a:rPr>
                <a:t>專業知能</a:t>
              </a:r>
              <a:r>
                <a:rPr lang="en-US" altLang="zh-TW" sz="1400" b="0">
                  <a:solidFill>
                    <a:schemeClr val="bg1"/>
                  </a:solidFill>
                  <a:latin typeface="標楷體"/>
                  <a:ea typeface="標楷體" pitchFamily="65" charset="-120"/>
                </a:rPr>
                <a:t>‧</a:t>
              </a:r>
              <a:r>
                <a:rPr lang="zh-TW" altLang="en-US" sz="1400" b="0">
                  <a:solidFill>
                    <a:schemeClr val="bg1"/>
                  </a:solidFill>
                  <a:ea typeface="標楷體" pitchFamily="65" charset="-120"/>
                </a:rPr>
                <a:t>國際視野</a:t>
              </a:r>
            </a:p>
          </p:txBody>
        </p:sp>
        <p:pic>
          <p:nvPicPr>
            <p:cNvPr id="2059" name="Picture 11" descr="P1020077_大小 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8" y="3628"/>
              <a:ext cx="51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 descr="P1020012_大小 "/>
            <p:cNvPicPr>
              <a:picLocks noChangeAspect="1" noChangeArrowheads="1"/>
            </p:cNvPicPr>
            <p:nvPr userDrawn="1"/>
          </p:nvPicPr>
          <p:blipFill>
            <a:blip r:embed="rId17" cstate="print">
              <a:lum bright="40000" contrast="-40000"/>
            </a:blip>
            <a:srcRect/>
            <a:stretch>
              <a:fillRect/>
            </a:stretch>
          </p:blipFill>
          <p:spPr bwMode="auto">
            <a:xfrm>
              <a:off x="476" y="3474"/>
              <a:ext cx="51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3" descr="P1020735_大小 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911" y="3858"/>
              <a:ext cx="60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4" descr="P1010978_大小 "/>
            <p:cNvPicPr>
              <a:picLocks noChangeAspect="1" noChangeArrowheads="1"/>
            </p:cNvPicPr>
            <p:nvPr userDrawn="1"/>
          </p:nvPicPr>
          <p:blipFill>
            <a:blip r:embed="rId19" cstate="print">
              <a:lum bright="40000" contrast="-40000"/>
            </a:blip>
            <a:srcRect/>
            <a:stretch>
              <a:fillRect/>
            </a:stretch>
          </p:blipFill>
          <p:spPr bwMode="auto">
            <a:xfrm>
              <a:off x="1455" y="3657"/>
              <a:ext cx="60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35531;&#36092;&#31995;&#32113;&#19979;&#36617;&#36039;&#26009;.xlsx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9675;&#21338;.xl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37096;&#38272;&#24115;.xl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1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1081088"/>
          </a:xfrm>
        </p:spPr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/>
                <a:gridCol w="2592288"/>
                <a:gridCol w="2314600"/>
              </a:tblGrid>
              <a:tr h="275742"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計畫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類別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計畫編碼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範例</a:t>
                      </a:r>
                      <a:endParaRPr lang="zh-TW" altLang="en-US" dirty="0"/>
                    </a:p>
                  </a:txBody>
                  <a:tcPr/>
                </a:tc>
              </a:tr>
              <a:tr h="1102968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：建教合作計畫（預算外）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建教合作計畫：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A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教育部計畫：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M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經濟部計畫：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E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結餘款計畫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: U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其他計畫：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O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u="none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A</a:t>
                      </a:r>
                      <a:r>
                        <a:rPr lang="en-US" altLang="zh-TW" sz="1800" kern="1200" spc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02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901001N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M02901001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E02901001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U02901001N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O02901001N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27574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B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：國科會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計畫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國科會計畫：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B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B02901001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275742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C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：代收代付（預算內）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代收代付計畫：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C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C02901001N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89355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D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：其他預算外計畫 （預算外）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捐贈計畫：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G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場租計畫：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F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其他計畫：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H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G02901001N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F02901001N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H02901001N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275742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E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：推廣教育計畫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預算外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專班計畫：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P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P02901001N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直線圖說文字 1 5"/>
          <p:cNvSpPr/>
          <p:nvPr/>
        </p:nvSpPr>
        <p:spPr bwMode="auto">
          <a:xfrm>
            <a:off x="7143768" y="285728"/>
            <a:ext cx="1785918" cy="1112714"/>
          </a:xfrm>
          <a:prstGeom prst="borderCallout1">
            <a:avLst>
              <a:gd name="adj1" fmla="val 18750"/>
              <a:gd name="adj2" fmla="val -8333"/>
              <a:gd name="adj3" fmla="val 158464"/>
              <a:gd name="adj4" fmla="val -2010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02</a:t>
            </a:r>
            <a:r>
              <a:rPr lang="zh-TW" altLang="en-US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901</a:t>
            </a:r>
            <a:r>
              <a:rPr lang="zh-TW" altLang="en-US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001</a:t>
            </a:r>
            <a:r>
              <a:rPr lang="zh-TW" altLang="en-US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N</a:t>
            </a:r>
          </a:p>
          <a:p>
            <a:r>
              <a:rPr lang="zh-TW" altLang="en-US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計畫編碼</a:t>
            </a:r>
            <a:r>
              <a:rPr lang="en-US" altLang="zh-TW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en-US" altLang="zh-TW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系所代碼</a:t>
            </a:r>
            <a:r>
              <a:rPr lang="en-US" altLang="zh-TW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計畫順序</a:t>
            </a:r>
            <a:r>
              <a:rPr lang="en-US" altLang="zh-TW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是否另存</a:t>
            </a:r>
            <a:endParaRPr lang="zh-TW" altLang="zh-TW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latin typeface="標楷體" pitchFamily="65" charset="-120"/>
              </a:rPr>
              <a:t>經費管控設帳說明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sz="4400" b="1" dirty="0" smtClean="0">
              <a:solidFill>
                <a:schemeClr val="accent4"/>
              </a:solidFill>
              <a:latin typeface="標楷體" pitchFamily="65" charset="-120"/>
              <a:ea typeface="+mj-ea"/>
              <a:cs typeface="+mj-cs"/>
            </a:endParaRPr>
          </a:p>
          <a:p>
            <a:pPr>
              <a:buNone/>
            </a:pPr>
            <a:endParaRPr lang="en-US" altLang="zh-TW" sz="4400" b="1" dirty="0" smtClean="0">
              <a:solidFill>
                <a:schemeClr val="accent4"/>
              </a:solidFill>
              <a:latin typeface="標楷體" pitchFamily="65" charset="-120"/>
              <a:ea typeface="+mj-ea"/>
              <a:cs typeface="+mj-cs"/>
            </a:endParaRPr>
          </a:p>
          <a:p>
            <a:pPr algn="ctr">
              <a:buNone/>
            </a:pPr>
            <a:r>
              <a:rPr lang="zh-TW" altLang="en-US" sz="4400" b="1" dirty="0" smtClean="0">
                <a:solidFill>
                  <a:schemeClr val="accent4"/>
                </a:solidFill>
                <a:latin typeface="標楷體" pitchFamily="65" charset="-120"/>
                <a:ea typeface="+mj-ea"/>
                <a:cs typeface="+mj-cs"/>
              </a:rPr>
              <a:t>系所端登帳及查詢畫面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18991-AF38-4701-B368-5111BF5C0B6F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11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系所端登帳及查詢畫面</a:t>
            </a:r>
            <a:r>
              <a:rPr lang="en-US" altLang="zh-TW" sz="1800" dirty="0" smtClean="0">
                <a:latin typeface="+mj-ea"/>
                <a:ea typeface="+mj-ea"/>
              </a:rPr>
              <a:t>(</a:t>
            </a:r>
            <a:r>
              <a:rPr lang="zh-TW" altLang="en-US" sz="1800" dirty="0" smtClean="0">
                <a:latin typeface="+mj-ea"/>
                <a:ea typeface="+mj-ea"/>
              </a:rPr>
              <a:t>部門類</a:t>
            </a:r>
            <a:r>
              <a:rPr lang="en-US" altLang="zh-TW" sz="1800" dirty="0" smtClean="0">
                <a:latin typeface="+mj-ea"/>
                <a:ea typeface="+mj-ea"/>
              </a:rPr>
              <a:t>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54200"/>
            <a:ext cx="8208912" cy="359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 8"/>
          <p:cNvSpPr/>
          <p:nvPr/>
        </p:nvSpPr>
        <p:spPr bwMode="auto">
          <a:xfrm>
            <a:off x="4071934" y="2714620"/>
            <a:ext cx="642942" cy="357190"/>
          </a:xfrm>
          <a:prstGeom prst="ellipse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12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系所端查詢之流用明細畫面</a:t>
            </a:r>
            <a:r>
              <a:rPr lang="en-US" altLang="zh-TW" sz="1800" dirty="0" smtClean="0">
                <a:latin typeface="+mj-ea"/>
                <a:ea typeface="+mj-ea"/>
              </a:rPr>
              <a:t>(</a:t>
            </a:r>
            <a:r>
              <a:rPr lang="zh-TW" altLang="en-US" sz="1800" dirty="0" smtClean="0">
                <a:latin typeface="+mj-ea"/>
                <a:ea typeface="+mj-ea"/>
              </a:rPr>
              <a:t>部門類</a:t>
            </a:r>
            <a:r>
              <a:rPr lang="en-US" altLang="zh-TW" sz="1800" dirty="0" smtClean="0">
                <a:latin typeface="+mj-ea"/>
                <a:ea typeface="+mj-ea"/>
              </a:rPr>
              <a:t>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1556792"/>
            <a:ext cx="8337550" cy="403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13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9" name="Picture 5" descr="D:\Documents and Settings\章可儀\桌面\104.01.22業務宣導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76" y="1500174"/>
            <a:ext cx="9126224" cy="5144218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>
            <a:off x="928662" y="5143512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請購系統</a:t>
            </a:r>
            <a:r>
              <a:rPr lang="en-US" altLang="zh-TW" sz="2400" b="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受款人、購買品項查詢</a:t>
            </a:r>
            <a:endParaRPr lang="zh-TW" altLang="en-US" sz="2400" b="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14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橢圓 11"/>
          <p:cNvSpPr/>
          <p:nvPr/>
        </p:nvSpPr>
        <p:spPr bwMode="auto">
          <a:xfrm>
            <a:off x="3143240" y="2071678"/>
            <a:ext cx="928694" cy="500066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214810" y="214311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下載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hlinkClick r:id="rId3" action="ppaction://hlinkfile"/>
              </a:rPr>
              <a:t>EXCEL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57224" y="5500702"/>
            <a:ext cx="778674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+mj-ea"/>
                <a:ea typeface="+mj-ea"/>
              </a:rPr>
              <a:t>各單位總帳人員或登帳人員可下載資料並整理運用。</a:t>
            </a:r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zh-TW" altLang="en-US" sz="2000" dirty="0" smtClean="0">
                <a:latin typeface="+mj-ea"/>
                <a:ea typeface="+mj-ea"/>
              </a:rPr>
              <a:t>主計室提醒：請注意請購案是否有同質性品項，合計已逾</a:t>
            </a:r>
            <a:r>
              <a:rPr lang="en-US" altLang="zh-TW" sz="2000" dirty="0" smtClean="0">
                <a:latin typeface="+mj-ea"/>
                <a:ea typeface="+mj-ea"/>
              </a:rPr>
              <a:t>10</a:t>
            </a:r>
            <a:r>
              <a:rPr lang="zh-TW" altLang="en-US" sz="2000" dirty="0" smtClean="0">
                <a:latin typeface="+mj-ea"/>
                <a:ea typeface="+mj-ea"/>
              </a:rPr>
              <a:t>萬元，如屬於同一廠商專業，請合併辦理採購為宜。</a:t>
            </a:r>
            <a:endParaRPr lang="zh-TW" altLang="en-US" sz="2000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latin typeface="標楷體" pitchFamily="65" charset="-120"/>
              </a:rPr>
              <a:t>經費管控設帳說明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None/>
            </a:pPr>
            <a:endParaRPr lang="en-US" altLang="zh-TW" sz="4400" b="1" dirty="0" smtClean="0">
              <a:solidFill>
                <a:schemeClr val="accent4"/>
              </a:solidFill>
              <a:latin typeface="標楷體" pitchFamily="65" charset="-120"/>
              <a:ea typeface="+mj-ea"/>
              <a:cs typeface="+mj-cs"/>
            </a:endParaRPr>
          </a:p>
          <a:p>
            <a:pPr algn="ctr">
              <a:buNone/>
            </a:pPr>
            <a:r>
              <a:rPr lang="zh-TW" altLang="en-US" sz="4400" b="1" dirty="0" smtClean="0">
                <a:solidFill>
                  <a:schemeClr val="accent4"/>
                </a:solidFill>
                <a:latin typeface="標楷體" pitchFamily="65" charset="-120"/>
                <a:ea typeface="+mj-ea"/>
                <a:cs typeface="+mj-cs"/>
              </a:rPr>
              <a:t>艾富系統功能介紹：</a:t>
            </a:r>
            <a:endParaRPr lang="en-US" altLang="zh-TW" sz="4400" b="1" dirty="0" smtClean="0">
              <a:solidFill>
                <a:schemeClr val="accent4"/>
              </a:solidFill>
              <a:latin typeface="標楷體" pitchFamily="65" charset="-120"/>
              <a:ea typeface="+mj-ea"/>
              <a:cs typeface="+mj-cs"/>
            </a:endParaRPr>
          </a:p>
          <a:p>
            <a:pPr algn="ctr">
              <a:buNone/>
            </a:pPr>
            <a:r>
              <a:rPr lang="zh-TW" altLang="en-US" sz="4400" b="1" dirty="0" smtClean="0">
                <a:solidFill>
                  <a:schemeClr val="accent4"/>
                </a:solidFill>
                <a:latin typeface="標楷體" pitchFamily="65" charset="-120"/>
                <a:ea typeface="+mj-ea"/>
                <a:cs typeface="+mj-cs"/>
              </a:rPr>
              <a:t>受款人查詢作業</a:t>
            </a:r>
            <a:endParaRPr lang="en-US" altLang="zh-TW" sz="4400" b="1" dirty="0" smtClean="0">
              <a:solidFill>
                <a:schemeClr val="accent4"/>
              </a:solidFill>
              <a:latin typeface="標楷體" pitchFamily="65" charset="-120"/>
              <a:ea typeface="+mj-ea"/>
              <a:cs typeface="+mj-cs"/>
            </a:endParaRPr>
          </a:p>
          <a:p>
            <a:pPr algn="ctr">
              <a:buNone/>
            </a:pPr>
            <a:r>
              <a:rPr lang="zh-TW" altLang="en-US" sz="4400" b="1" dirty="0" smtClean="0">
                <a:solidFill>
                  <a:schemeClr val="accent4"/>
                </a:solidFill>
                <a:latin typeface="標楷體" pitchFamily="65" charset="-120"/>
                <a:ea typeface="+mj-ea"/>
                <a:cs typeface="+mj-cs"/>
              </a:rPr>
              <a:t>資料重組及篩選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18991-AF38-4701-B368-5111BF5C0B6F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16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47813"/>
            <a:ext cx="6967565" cy="421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 bwMode="auto">
          <a:xfrm>
            <a:off x="2786050" y="1643050"/>
            <a:ext cx="571504" cy="285752"/>
          </a:xfrm>
          <a:prstGeom prst="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571736" y="2357430"/>
            <a:ext cx="1643074" cy="428628"/>
          </a:xfrm>
          <a:prstGeom prst="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17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88" y="1614488"/>
            <a:ext cx="59150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1857356" y="521495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hlinkClick r:id="rId3" action="ppaction://hlinkfile"/>
              </a:rPr>
              <a:t>下載報表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3857620" y="3357562"/>
            <a:ext cx="214314" cy="21431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929058" y="3214686"/>
            <a:ext cx="714380" cy="1428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3786182" y="3143248"/>
            <a:ext cx="2786082" cy="500066"/>
          </a:xfrm>
          <a:prstGeom prst="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18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1153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 bwMode="auto">
          <a:xfrm>
            <a:off x="1643042" y="1643050"/>
            <a:ext cx="571504" cy="285752"/>
          </a:xfrm>
          <a:prstGeom prst="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643042" y="2428868"/>
            <a:ext cx="1357322" cy="285752"/>
          </a:xfrm>
          <a:prstGeom prst="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19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115202" cy="409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3643306" y="571501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hlinkClick r:id="rId3" action="ppaction://hlinkfile"/>
              </a:rPr>
              <a:t>下載報表</a:t>
            </a:r>
            <a:endParaRPr lang="zh-TW" altLang="en-US" dirty="0" smtClean="0">
              <a:solidFill>
                <a:srgbClr val="002060"/>
              </a:solidFill>
            </a:endParaRPr>
          </a:p>
          <a:p>
            <a:endParaRPr lang="zh-TW" alt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4000496" y="2285992"/>
            <a:ext cx="500066" cy="285752"/>
          </a:xfrm>
          <a:prstGeom prst="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357818" y="3571876"/>
            <a:ext cx="1000132" cy="285752"/>
          </a:xfrm>
          <a:prstGeom prst="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500694" y="4214818"/>
            <a:ext cx="1214446" cy="285752"/>
          </a:xfrm>
          <a:prstGeom prst="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072198" y="4572008"/>
            <a:ext cx="571504" cy="214314"/>
          </a:xfrm>
          <a:prstGeom prst="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2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73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/>
                <a:gridCol w="2592288"/>
                <a:gridCol w="2386608"/>
              </a:tblGrid>
              <a:tr h="349456"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計畫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類別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計畫編碼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範例</a:t>
                      </a:r>
                      <a:endParaRPr lang="zh-TW" altLang="en-US" dirty="0"/>
                    </a:p>
                  </a:txBody>
                  <a:tcPr/>
                </a:tc>
              </a:tr>
              <a:tr h="1659915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F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：其他預算內計畫（預算內）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教育部計畫：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M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勞委會計畫：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L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青輔會計畫：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Y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招生收入：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S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專班計畫：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P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其他計畫：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R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M02901501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L02901001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Y02901001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S02901001N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P02901501N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R02901001N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49456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G: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卓越計畫（預算內）</a:t>
                      </a:r>
                      <a:endParaRPr lang="zh-TW" sz="18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卓越計畫：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G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G02016501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611548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H: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典範科大計畫（預算內）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典範科大計畫：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H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H02840510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658626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T: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本校基金（預算內）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  (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部門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102T901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latin typeface="標楷體" pitchFamily="65" charset="-120"/>
              </a:rPr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 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 </a:t>
            </a:r>
            <a:r>
              <a:rPr lang="zh-TW" altLang="en-US" sz="800" dirty="0" smtClean="0">
                <a:latin typeface="+mj-ea"/>
                <a:ea typeface="+mj-ea"/>
              </a:rPr>
              <a:t>  </a:t>
            </a:r>
            <a:r>
              <a:rPr lang="zh-TW" altLang="en-US" dirty="0" smtClean="0">
                <a:latin typeface="+mj-ea"/>
                <a:ea typeface="+mj-ea"/>
              </a:rPr>
              <a:t>各單位總帳人員或登帳人員可善用艾富系統所提供功能，於系統下載資料，透過自行整理、分析，檢視單位部門帳，以發揮管控效果。</a:t>
            </a: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7DCF6-08EF-4AEE-AAA1-EDA3BB0A3FAA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229CF97-EAC1-441F-8A0F-65BC2A3A4A63}" type="slidenum">
              <a:rPr lang="en-US" altLang="zh-TW" sz="1400" b="0"/>
              <a:pPr algn="r"/>
              <a:t>3</a:t>
            </a:fld>
            <a:endParaRPr lang="en-US" altLang="zh-TW" sz="1400" b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500174"/>
            <a:ext cx="8137525" cy="4881153"/>
          </a:xfrm>
          <a:ln w="19050"/>
        </p:spPr>
        <p:txBody>
          <a:bodyPr/>
          <a:lstStyle/>
          <a:p>
            <a:pPr marL="812800" indent="-8128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網路請購系統登錄帳號管理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新申請登帳系統帳號及密碼：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系所端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進入主計室網頁→點選「網路請購」進入網路請購查詢系統的帳號認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證畫面→點選「主計室線上請購授權申請書」→以書面方式填寫相關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資料經主管核章送主計室→主計室設定帳號及密碼完成後以電話通知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申請人始用。</a:t>
            </a: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帳號經設定後即不能做修改，僅能修改使用人姓名及密碼。</a:t>
            </a: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若系所端承辦人或業務有更換，請各單位填寫「主計室線上請購授權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申請書」及「登帳使用者代碼調查表」，並送至主計室以利更新。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主管異動時請各單位經費控管人員，應主動將線上請購系統查詢功能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授權給所屬主管，以利單位主管掌控部門或計畫經費執行進度。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主計室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依系所端送出之「主計室線上請購授權申請書」及「登帳使用者代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碼調查表」設立部門帳及計畫帳之主持人。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None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None/>
            </a:pPr>
            <a:endParaRPr lang="zh-TW" altLang="en-US" sz="2400" b="1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BA01D0F-893D-4B03-8452-2076E3CA79D1}" type="slidenum">
              <a:rPr lang="en-US" altLang="zh-TW" sz="1400" b="0"/>
              <a:pPr algn="r"/>
              <a:t>4</a:t>
            </a:fld>
            <a:endParaRPr lang="en-US" altLang="zh-TW" sz="1400" b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00213"/>
            <a:ext cx="8208962" cy="1081087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2800" b="1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2800" b="1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1"/>
            <a:ext cx="7776864" cy="424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5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 descr="D:\桌面\0729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776863" cy="4464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6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 descr="D:\桌面\0729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1484784"/>
            <a:ext cx="6336705" cy="5373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latin typeface="標楷體" pitchFamily="65" charset="-120"/>
              </a:rPr>
              <a:t>經費管控設帳說明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sz="4400" b="1" dirty="0" smtClean="0">
              <a:solidFill>
                <a:schemeClr val="accent4"/>
              </a:solidFill>
              <a:latin typeface="標楷體" pitchFamily="65" charset="-120"/>
              <a:ea typeface="+mj-ea"/>
              <a:cs typeface="+mj-cs"/>
            </a:endParaRPr>
          </a:p>
          <a:p>
            <a:pPr>
              <a:buNone/>
            </a:pPr>
            <a:endParaRPr lang="en-US" altLang="zh-TW" sz="4400" b="1" dirty="0" smtClean="0">
              <a:solidFill>
                <a:schemeClr val="accent4"/>
              </a:solidFill>
              <a:latin typeface="標楷體" pitchFamily="65" charset="-120"/>
              <a:ea typeface="+mj-ea"/>
              <a:cs typeface="+mj-cs"/>
            </a:endParaRPr>
          </a:p>
          <a:p>
            <a:pPr algn="ctr">
              <a:buNone/>
            </a:pPr>
            <a:r>
              <a:rPr lang="zh-TW" altLang="en-US" sz="4400" b="1" dirty="0" smtClean="0">
                <a:solidFill>
                  <a:schemeClr val="accent4"/>
                </a:solidFill>
                <a:latin typeface="標楷體" pitchFamily="65" charset="-120"/>
                <a:ea typeface="+mj-ea"/>
                <a:cs typeface="+mj-cs"/>
              </a:rPr>
              <a:t>主計室設帳畫面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18991-AF38-4701-B368-5111BF5C0B6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8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本室設帳畫面</a:t>
            </a:r>
            <a:r>
              <a:rPr lang="en-US" altLang="zh-TW" sz="1800" dirty="0" smtClean="0">
                <a:latin typeface="+mj-ea"/>
                <a:ea typeface="+mj-ea"/>
              </a:rPr>
              <a:t>(</a:t>
            </a:r>
            <a:r>
              <a:rPr lang="zh-TW" altLang="en-US" sz="1800" dirty="0" smtClean="0">
                <a:latin typeface="+mj-ea"/>
                <a:ea typeface="+mj-ea"/>
              </a:rPr>
              <a:t>部門類</a:t>
            </a:r>
            <a:r>
              <a:rPr lang="en-US" altLang="zh-TW" sz="1800" dirty="0" smtClean="0">
                <a:latin typeface="+mj-ea"/>
                <a:ea typeface="+mj-ea"/>
              </a:rPr>
              <a:t>:T)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07320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D90354-1DBB-4A22-B5F0-38162D3DBE52}" type="slidenum">
              <a:rPr lang="en-US" altLang="zh-TW" sz="1400" b="0"/>
              <a:pPr algn="r"/>
              <a:t>9</a:t>
            </a:fld>
            <a:endParaRPr lang="en-US" altLang="zh-TW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u="sng" dirty="0" smtClean="0">
                <a:latin typeface="標楷體" pitchFamily="65" charset="-120"/>
              </a:rPr>
              <a:t>經費管控設帳說明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本室設帳畫面</a:t>
            </a:r>
            <a:r>
              <a:rPr lang="en-US" altLang="zh-TW" sz="1800" dirty="0" smtClean="0">
                <a:latin typeface="+mj-ea"/>
                <a:ea typeface="+mj-ea"/>
              </a:rPr>
              <a:t>(</a:t>
            </a:r>
            <a:r>
              <a:rPr lang="zh-TW" altLang="en-US" sz="1800" dirty="0" smtClean="0">
                <a:latin typeface="+mj-ea"/>
                <a:ea typeface="+mj-ea"/>
              </a:rPr>
              <a:t>計畫類</a:t>
            </a:r>
            <a:r>
              <a:rPr lang="en-US" altLang="zh-TW" sz="1800" dirty="0" smtClean="0">
                <a:latin typeface="+mj-ea"/>
                <a:ea typeface="+mj-ea"/>
              </a:rPr>
              <a:t>:A-H)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93188" name="Rectangle 3"/>
          <p:cNvSpPr>
            <a:spLocks noChangeArrowheads="1"/>
          </p:cNvSpPr>
          <p:nvPr/>
        </p:nvSpPr>
        <p:spPr bwMode="auto">
          <a:xfrm>
            <a:off x="0" y="3535432"/>
            <a:ext cx="8605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endParaRPr lang="en-US" altLang="zh-TW" sz="2000" b="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2809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自訂設計">
  <a:themeElements>
    <a:clrScheme name="2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訂設計">
      <a:majorFont>
        <a:latin typeface="Arial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2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ncut簡報範本6</Template>
  <TotalTime>8831</TotalTime>
  <Words>770</Words>
  <Application>Microsoft Office PowerPoint</Application>
  <PresentationFormat>如螢幕大小 (4:3)</PresentationFormat>
  <Paragraphs>238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2" baseType="lpstr">
      <vt:lpstr>自訂設計</vt:lpstr>
      <vt:lpstr>2_自訂設計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經費管控設帳說明</vt:lpstr>
      <vt:lpstr>結語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570</cp:revision>
  <dcterms:created xsi:type="dcterms:W3CDTF">2007-05-23T06:29:36Z</dcterms:created>
  <dcterms:modified xsi:type="dcterms:W3CDTF">2015-01-22T00:29:17Z</dcterms:modified>
</cp:coreProperties>
</file>